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Montserrat"/>
      <p:regular r:id="rId32"/>
      <p:bold r:id="rId33"/>
      <p:italic r:id="rId34"/>
      <p:boldItalic r:id="rId35"/>
    </p:embeddedFont>
    <p:embeddedFont>
      <p:font typeface="Playfair Display SemiBold"/>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PlayfairDisplaySemiBold-bold.fntdata"/><Relationship Id="rId14" Type="http://schemas.openxmlformats.org/officeDocument/2006/relationships/slide" Target="slides/slide9.xml"/><Relationship Id="rId36" Type="http://schemas.openxmlformats.org/officeDocument/2006/relationships/font" Target="fonts/PlayfairDisplaySemiBold-regular.fntdata"/><Relationship Id="rId17" Type="http://schemas.openxmlformats.org/officeDocument/2006/relationships/slide" Target="slides/slide12.xml"/><Relationship Id="rId39" Type="http://schemas.openxmlformats.org/officeDocument/2006/relationships/font" Target="fonts/PlayfairDisplaySemiBold-boldItalic.fntdata"/><Relationship Id="rId16" Type="http://schemas.openxmlformats.org/officeDocument/2006/relationships/slide" Target="slides/slide11.xml"/><Relationship Id="rId38" Type="http://schemas.openxmlformats.org/officeDocument/2006/relationships/font" Target="fonts/PlayfairDisplaySemi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0f9b7955b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0f9b7955b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11a44ef9d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11a44ef9d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11e4bf7138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11e4bf7138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11e4bf7138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11e4bf7138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11e4bf7138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11e4bf7138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11e4bf7138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11e4bf7138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171040cd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171040cd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1171040cd7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1171040cd7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1171040cd7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1171040cd7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1171040cd7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1171040cd7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1171040cd7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1171040cd7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1179a0a88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1179a0a88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d52a7d22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d52a7d22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d52a7d226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d52a7d226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1171040cd7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1171040cd7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1179a0a88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1179a0a88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11a44ef9d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11a44ef9d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11a44ef9d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11a44ef9d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1a44ef9d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11a44ef9d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11a44ef9d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11a44ef9d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11a44ef9d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11a44ef9d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1a44ef9d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11a44ef9d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3" cy="5143490"/>
          </a:xfrm>
          <a:prstGeom prst="rect">
            <a:avLst/>
          </a:prstGeom>
          <a:noFill/>
          <a:ln>
            <a:noFill/>
          </a:ln>
        </p:spPr>
      </p:pic>
      <p:sp>
        <p:nvSpPr>
          <p:cNvPr id="55" name="Google Shape;55;p13"/>
          <p:cNvSpPr txBox="1"/>
          <p:nvPr/>
        </p:nvSpPr>
        <p:spPr>
          <a:xfrm>
            <a:off x="370975" y="854463"/>
            <a:ext cx="3795300" cy="150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Clr>
                <a:schemeClr val="dk1"/>
              </a:buClr>
              <a:buSzPts val="1100"/>
              <a:buFont typeface="Arial"/>
              <a:buNone/>
            </a:pPr>
            <a:r>
              <a:rPr b="1" lang="en" sz="2600">
                <a:solidFill>
                  <a:schemeClr val="lt1"/>
                </a:solidFill>
                <a:latin typeface="Roboto"/>
                <a:ea typeface="Roboto"/>
                <a:cs typeface="Roboto"/>
                <a:sym typeface="Roboto"/>
              </a:rPr>
              <a:t>Forecasting &amp; Predicting stocks - Deep Learning Model</a:t>
            </a:r>
            <a:endParaRPr b="1" sz="2600">
              <a:solidFill>
                <a:schemeClr val="lt1"/>
              </a:solidFill>
              <a:latin typeface="Roboto"/>
              <a:ea typeface="Roboto"/>
              <a:cs typeface="Roboto"/>
              <a:sym typeface="Roboto"/>
            </a:endParaRPr>
          </a:p>
        </p:txBody>
      </p:sp>
      <p:sp>
        <p:nvSpPr>
          <p:cNvPr id="56" name="Google Shape;56;p13"/>
          <p:cNvSpPr txBox="1"/>
          <p:nvPr/>
        </p:nvSpPr>
        <p:spPr>
          <a:xfrm>
            <a:off x="492250" y="3141450"/>
            <a:ext cx="3146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Roboto"/>
                <a:ea typeface="Roboto"/>
                <a:cs typeface="Roboto"/>
                <a:sym typeface="Roboto"/>
              </a:rPr>
              <a:t>By: Rasesh, Erica, Brandon</a:t>
            </a:r>
            <a:endParaRPr sz="1100">
              <a:solidFill>
                <a:schemeClr val="lt1"/>
              </a:solidFill>
              <a:latin typeface="Roboto"/>
              <a:ea typeface="Roboto"/>
              <a:cs typeface="Roboto"/>
              <a:sym typeface="Roboto"/>
            </a:endParaRPr>
          </a:p>
        </p:txBody>
      </p:sp>
      <p:sp>
        <p:nvSpPr>
          <p:cNvPr id="57" name="Google Shape;57;p13"/>
          <p:cNvSpPr txBox="1"/>
          <p:nvPr/>
        </p:nvSpPr>
        <p:spPr>
          <a:xfrm>
            <a:off x="370975" y="240575"/>
            <a:ext cx="31461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Roboto"/>
                <a:ea typeface="Roboto"/>
                <a:cs typeface="Roboto"/>
                <a:sym typeface="Roboto"/>
              </a:rPr>
              <a:t>October 2024</a:t>
            </a:r>
            <a:endParaRPr sz="700">
              <a:solidFill>
                <a:schemeClr val="lt1"/>
              </a:solidFill>
              <a:latin typeface="Roboto"/>
              <a:ea typeface="Roboto"/>
              <a:cs typeface="Roboto"/>
              <a:sym typeface="Roboto"/>
            </a:endParaRPr>
          </a:p>
        </p:txBody>
      </p:sp>
      <p:pic>
        <p:nvPicPr>
          <p:cNvPr id="58" name="Google Shape;58;p13"/>
          <p:cNvPicPr preferRelativeResize="0"/>
          <p:nvPr/>
        </p:nvPicPr>
        <p:blipFill rotWithShape="1">
          <a:blip r:embed="rId4">
            <a:alphaModFix amt="97000"/>
          </a:blip>
          <a:srcRect b="0" l="16115" r="21447" t="0"/>
          <a:stretch/>
        </p:blipFill>
        <p:spPr>
          <a:xfrm>
            <a:off x="4321525" y="0"/>
            <a:ext cx="4822474"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2"/>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45" name="Google Shape;145;p22"/>
          <p:cNvGrpSpPr/>
          <p:nvPr/>
        </p:nvGrpSpPr>
        <p:grpSpPr>
          <a:xfrm>
            <a:off x="3985950" y="596179"/>
            <a:ext cx="3952500" cy="498027"/>
            <a:chOff x="3751175" y="593900"/>
            <a:chExt cx="3952500" cy="496290"/>
          </a:xfrm>
        </p:grpSpPr>
        <p:cxnSp>
          <p:nvCxnSpPr>
            <p:cNvPr id="146" name="Google Shape;146;p22"/>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47" name="Google Shape;147;p22"/>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48" name="Google Shape;148;p22"/>
          <p:cNvSpPr txBox="1"/>
          <p:nvPr/>
        </p:nvSpPr>
        <p:spPr>
          <a:xfrm>
            <a:off x="1304400" y="32468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Results and Analysis</a:t>
            </a:r>
            <a:endParaRPr sz="3800">
              <a:solidFill>
                <a:schemeClr val="lt1"/>
              </a:solidFill>
              <a:latin typeface="Roboto"/>
              <a:ea typeface="Roboto"/>
              <a:cs typeface="Roboto"/>
              <a:sym typeface="Roboto"/>
            </a:endParaRPr>
          </a:p>
        </p:txBody>
      </p:sp>
      <p:sp>
        <p:nvSpPr>
          <p:cNvPr id="149" name="Google Shape;149;p22"/>
          <p:cNvSpPr txBox="1"/>
          <p:nvPr/>
        </p:nvSpPr>
        <p:spPr>
          <a:xfrm>
            <a:off x="358925" y="1295925"/>
            <a:ext cx="7178100" cy="397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lt1"/>
                </a:solidFill>
                <a:latin typeface="Roboto"/>
                <a:ea typeface="Roboto"/>
                <a:cs typeface="Roboto"/>
                <a:sym typeface="Roboto"/>
              </a:rPr>
              <a:t>Model Performance Summary</a:t>
            </a:r>
            <a:endParaRPr b="1" sz="1100">
              <a:solidFill>
                <a:schemeClr val="lt1"/>
              </a:solidFill>
              <a:latin typeface="Roboto"/>
              <a:ea typeface="Roboto"/>
              <a:cs typeface="Roboto"/>
              <a:sym typeface="Roboto"/>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latin typeface="Roboto"/>
                <a:ea typeface="Roboto"/>
                <a:cs typeface="Roboto"/>
                <a:sym typeface="Roboto"/>
              </a:rPr>
              <a:t>Evaluation Metrics</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Mean Absolute Error (MAE)</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2" marL="1371600" rtl="0" algn="l">
              <a:lnSpc>
                <a:spcPct val="115000"/>
              </a:lnSpc>
              <a:spcBef>
                <a:spcPts val="0"/>
              </a:spcBef>
              <a:spcAft>
                <a:spcPts val="0"/>
              </a:spcAft>
              <a:buClr>
                <a:schemeClr val="lt1"/>
              </a:buClr>
              <a:buSzPts val="1100"/>
              <a:buChar char="■"/>
            </a:pPr>
            <a:r>
              <a:rPr lang="en" sz="1100">
                <a:solidFill>
                  <a:schemeClr val="lt1"/>
                </a:solidFill>
                <a:latin typeface="Roboto"/>
                <a:ea typeface="Roboto"/>
                <a:cs typeface="Roboto"/>
                <a:sym typeface="Roboto"/>
              </a:rPr>
              <a:t>For the first evaluation: </a:t>
            </a:r>
            <a:r>
              <a:rPr b="1" lang="en" sz="1100">
                <a:solidFill>
                  <a:schemeClr val="lt1"/>
                </a:solidFill>
                <a:latin typeface="Roboto"/>
                <a:ea typeface="Roboto"/>
                <a:cs typeface="Roboto"/>
                <a:sym typeface="Roboto"/>
              </a:rPr>
              <a:t>0.2110</a:t>
            </a:r>
            <a:endParaRPr b="1" sz="1100">
              <a:solidFill>
                <a:schemeClr val="lt1"/>
              </a:solidFill>
              <a:latin typeface="Roboto"/>
              <a:ea typeface="Roboto"/>
              <a:cs typeface="Roboto"/>
              <a:sym typeface="Roboto"/>
            </a:endParaRPr>
          </a:p>
          <a:p>
            <a:pPr indent="-298450" lvl="2" marL="1371600" rtl="0" algn="l">
              <a:lnSpc>
                <a:spcPct val="115000"/>
              </a:lnSpc>
              <a:spcBef>
                <a:spcPts val="0"/>
              </a:spcBef>
              <a:spcAft>
                <a:spcPts val="0"/>
              </a:spcAft>
              <a:buClr>
                <a:schemeClr val="lt1"/>
              </a:buClr>
              <a:buSzPts val="1100"/>
              <a:buChar char="■"/>
            </a:pPr>
            <a:r>
              <a:rPr lang="en" sz="1100">
                <a:solidFill>
                  <a:schemeClr val="lt1"/>
                </a:solidFill>
                <a:latin typeface="Roboto"/>
                <a:ea typeface="Roboto"/>
                <a:cs typeface="Roboto"/>
                <a:sym typeface="Roboto"/>
              </a:rPr>
              <a:t>For the second evaluation: </a:t>
            </a:r>
            <a:r>
              <a:rPr b="1" lang="en" sz="1100">
                <a:solidFill>
                  <a:schemeClr val="lt1"/>
                </a:solidFill>
                <a:latin typeface="Roboto"/>
                <a:ea typeface="Roboto"/>
                <a:cs typeface="Roboto"/>
                <a:sym typeface="Roboto"/>
              </a:rPr>
              <a:t>0.1073</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Mean Squared Error (MSE)</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2" marL="1371600" rtl="0" algn="l">
              <a:lnSpc>
                <a:spcPct val="115000"/>
              </a:lnSpc>
              <a:spcBef>
                <a:spcPts val="0"/>
              </a:spcBef>
              <a:spcAft>
                <a:spcPts val="0"/>
              </a:spcAft>
              <a:buClr>
                <a:schemeClr val="lt1"/>
              </a:buClr>
              <a:buSzPts val="1100"/>
              <a:buChar char="■"/>
            </a:pPr>
            <a:r>
              <a:rPr lang="en" sz="1100">
                <a:solidFill>
                  <a:schemeClr val="lt1"/>
                </a:solidFill>
                <a:latin typeface="Roboto"/>
                <a:ea typeface="Roboto"/>
                <a:cs typeface="Roboto"/>
                <a:sym typeface="Roboto"/>
              </a:rPr>
              <a:t>For the first evaluation: </a:t>
            </a:r>
            <a:r>
              <a:rPr b="1" lang="en" sz="1100">
                <a:solidFill>
                  <a:schemeClr val="lt1"/>
                </a:solidFill>
                <a:latin typeface="Roboto"/>
                <a:ea typeface="Roboto"/>
                <a:cs typeface="Roboto"/>
                <a:sym typeface="Roboto"/>
              </a:rPr>
              <a:t>0.0511</a:t>
            </a:r>
            <a:endParaRPr b="1" sz="1100">
              <a:solidFill>
                <a:schemeClr val="lt1"/>
              </a:solidFill>
              <a:latin typeface="Roboto"/>
              <a:ea typeface="Roboto"/>
              <a:cs typeface="Roboto"/>
              <a:sym typeface="Roboto"/>
            </a:endParaRPr>
          </a:p>
          <a:p>
            <a:pPr indent="-298450" lvl="2" marL="1371600" rtl="0" algn="l">
              <a:lnSpc>
                <a:spcPct val="115000"/>
              </a:lnSpc>
              <a:spcBef>
                <a:spcPts val="0"/>
              </a:spcBef>
              <a:spcAft>
                <a:spcPts val="0"/>
              </a:spcAft>
              <a:buClr>
                <a:schemeClr val="lt1"/>
              </a:buClr>
              <a:buSzPts val="1100"/>
              <a:buChar char="■"/>
            </a:pPr>
            <a:r>
              <a:rPr lang="en" sz="1100">
                <a:solidFill>
                  <a:schemeClr val="lt1"/>
                </a:solidFill>
                <a:latin typeface="Roboto"/>
                <a:ea typeface="Roboto"/>
                <a:cs typeface="Roboto"/>
                <a:sym typeface="Roboto"/>
              </a:rPr>
              <a:t>For the second evaluation: </a:t>
            </a:r>
            <a:r>
              <a:rPr b="1" lang="en" sz="1100">
                <a:solidFill>
                  <a:schemeClr val="lt1"/>
                </a:solidFill>
                <a:latin typeface="Roboto"/>
                <a:ea typeface="Roboto"/>
                <a:cs typeface="Roboto"/>
                <a:sym typeface="Roboto"/>
              </a:rPr>
              <a:t>0.0125</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Test Loss</a:t>
            </a:r>
            <a:r>
              <a:rPr lang="en" sz="1100">
                <a:solidFill>
                  <a:schemeClr val="lt1"/>
                </a:solidFill>
                <a:latin typeface="Roboto"/>
                <a:ea typeface="Roboto"/>
                <a:cs typeface="Roboto"/>
                <a:sym typeface="Roboto"/>
              </a:rPr>
              <a:t>: </a:t>
            </a:r>
            <a:r>
              <a:rPr b="1" lang="en" sz="1100">
                <a:solidFill>
                  <a:schemeClr val="lt1"/>
                </a:solidFill>
                <a:latin typeface="Roboto"/>
                <a:ea typeface="Roboto"/>
                <a:cs typeface="Roboto"/>
                <a:sym typeface="Roboto"/>
              </a:rPr>
              <a:t>0.0664</a:t>
            </a:r>
            <a:endParaRPr b="1" sz="1100">
              <a:solidFill>
                <a:schemeClr val="lt1"/>
              </a:solidFill>
              <a:latin typeface="Roboto"/>
              <a:ea typeface="Roboto"/>
              <a:cs typeface="Roboto"/>
              <a:sym typeface="Roboto"/>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Strengths</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The significant reduction in both MAE and MSE from the first evaluation to the second indicates that the model improved its predictive accuracy with further tuning or more training data.</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The relatively low test loss suggests that the model is capturing the underlying trends in stock price movements effectively.</a:t>
            </a:r>
            <a:endParaRPr sz="1100">
              <a:solidFill>
                <a:schemeClr val="lt1"/>
              </a:solidFill>
              <a:latin typeface="Roboto"/>
              <a:ea typeface="Roboto"/>
              <a:cs typeface="Roboto"/>
              <a:sym typeface="Roboto"/>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Areas for Improvement</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Despite good performance, there is room for enhancement, particularly given the nature of stock price forecasting, which can be influenced by many unpredictable external factors.</a:t>
            </a:r>
            <a:endParaRPr b="1" sz="11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100">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3"/>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55" name="Google Shape;155;p23"/>
          <p:cNvGrpSpPr/>
          <p:nvPr/>
        </p:nvGrpSpPr>
        <p:grpSpPr>
          <a:xfrm>
            <a:off x="3985950" y="596179"/>
            <a:ext cx="3952500" cy="498027"/>
            <a:chOff x="3751175" y="593900"/>
            <a:chExt cx="3952500" cy="496290"/>
          </a:xfrm>
        </p:grpSpPr>
        <p:cxnSp>
          <p:nvCxnSpPr>
            <p:cNvPr id="156" name="Google Shape;156;p23"/>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57" name="Google Shape;157;p23"/>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58" name="Google Shape;158;p23"/>
          <p:cNvSpPr txBox="1"/>
          <p:nvPr/>
        </p:nvSpPr>
        <p:spPr>
          <a:xfrm>
            <a:off x="1304400" y="32468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Results and Analysis</a:t>
            </a:r>
            <a:endParaRPr sz="3800">
              <a:solidFill>
                <a:schemeClr val="lt1"/>
              </a:solidFill>
              <a:latin typeface="Roboto"/>
              <a:ea typeface="Roboto"/>
              <a:cs typeface="Roboto"/>
              <a:sym typeface="Roboto"/>
            </a:endParaRPr>
          </a:p>
        </p:txBody>
      </p:sp>
      <p:pic>
        <p:nvPicPr>
          <p:cNvPr id="159" name="Google Shape;159;p23"/>
          <p:cNvPicPr preferRelativeResize="0"/>
          <p:nvPr/>
        </p:nvPicPr>
        <p:blipFill>
          <a:blip r:embed="rId4">
            <a:alphaModFix/>
          </a:blip>
          <a:stretch>
            <a:fillRect/>
          </a:stretch>
        </p:blipFill>
        <p:spPr>
          <a:xfrm>
            <a:off x="809725" y="1094212"/>
            <a:ext cx="4799426" cy="1952525"/>
          </a:xfrm>
          <a:prstGeom prst="rect">
            <a:avLst/>
          </a:prstGeom>
          <a:noFill/>
          <a:ln>
            <a:noFill/>
          </a:ln>
        </p:spPr>
      </p:pic>
      <p:pic>
        <p:nvPicPr>
          <p:cNvPr id="160" name="Google Shape;160;p23"/>
          <p:cNvPicPr preferRelativeResize="0"/>
          <p:nvPr/>
        </p:nvPicPr>
        <p:blipFill>
          <a:blip r:embed="rId5">
            <a:alphaModFix/>
          </a:blip>
          <a:stretch>
            <a:fillRect/>
          </a:stretch>
        </p:blipFill>
        <p:spPr>
          <a:xfrm>
            <a:off x="2980525" y="3144700"/>
            <a:ext cx="4529674" cy="1798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4"/>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66" name="Google Shape;166;p24"/>
          <p:cNvGrpSpPr/>
          <p:nvPr/>
        </p:nvGrpSpPr>
        <p:grpSpPr>
          <a:xfrm>
            <a:off x="3985950" y="596179"/>
            <a:ext cx="3952500" cy="498027"/>
            <a:chOff x="3751175" y="593900"/>
            <a:chExt cx="3952500" cy="496290"/>
          </a:xfrm>
        </p:grpSpPr>
        <p:cxnSp>
          <p:nvCxnSpPr>
            <p:cNvPr id="167" name="Google Shape;167;p24"/>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68" name="Google Shape;168;p24"/>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69" name="Google Shape;169;p24"/>
          <p:cNvSpPr txBox="1"/>
          <p:nvPr/>
        </p:nvSpPr>
        <p:spPr>
          <a:xfrm>
            <a:off x="1304400" y="32468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Results and Analysis</a:t>
            </a:r>
            <a:endParaRPr sz="3800">
              <a:solidFill>
                <a:schemeClr val="lt1"/>
              </a:solidFill>
              <a:latin typeface="Roboto"/>
              <a:ea typeface="Roboto"/>
              <a:cs typeface="Roboto"/>
              <a:sym typeface="Roboto"/>
            </a:endParaRPr>
          </a:p>
        </p:txBody>
      </p:sp>
      <p:pic>
        <p:nvPicPr>
          <p:cNvPr id="170" name="Google Shape;170;p24"/>
          <p:cNvPicPr preferRelativeResize="0"/>
          <p:nvPr/>
        </p:nvPicPr>
        <p:blipFill>
          <a:blip r:embed="rId4">
            <a:alphaModFix/>
          </a:blip>
          <a:stretch>
            <a:fillRect/>
          </a:stretch>
        </p:blipFill>
        <p:spPr>
          <a:xfrm>
            <a:off x="1234200" y="1195422"/>
            <a:ext cx="6675600" cy="31250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25"/>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76" name="Google Shape;176;p25"/>
          <p:cNvGrpSpPr/>
          <p:nvPr/>
        </p:nvGrpSpPr>
        <p:grpSpPr>
          <a:xfrm>
            <a:off x="3985950" y="596179"/>
            <a:ext cx="3952500" cy="498027"/>
            <a:chOff x="3751175" y="593900"/>
            <a:chExt cx="3952500" cy="496290"/>
          </a:xfrm>
        </p:grpSpPr>
        <p:cxnSp>
          <p:nvCxnSpPr>
            <p:cNvPr id="177" name="Google Shape;177;p25"/>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78" name="Google Shape;178;p25"/>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79" name="Google Shape;179;p25"/>
          <p:cNvSpPr txBox="1"/>
          <p:nvPr/>
        </p:nvSpPr>
        <p:spPr>
          <a:xfrm>
            <a:off x="1304400" y="32468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Final Conclusions</a:t>
            </a:r>
            <a:endParaRPr sz="3800">
              <a:solidFill>
                <a:schemeClr val="lt1"/>
              </a:solidFill>
              <a:latin typeface="Roboto"/>
              <a:ea typeface="Roboto"/>
              <a:cs typeface="Roboto"/>
              <a:sym typeface="Roboto"/>
            </a:endParaRPr>
          </a:p>
        </p:txBody>
      </p:sp>
      <p:sp>
        <p:nvSpPr>
          <p:cNvPr id="180" name="Google Shape;180;p25"/>
          <p:cNvSpPr txBox="1"/>
          <p:nvPr/>
        </p:nvSpPr>
        <p:spPr>
          <a:xfrm>
            <a:off x="316600" y="1390525"/>
            <a:ext cx="7178100" cy="34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Future Model Improvements</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While the model performs effectively in predicting general price movements, enhancements are necessary for it to become more robust and accurate in real-world scenarios. This model provides a strong foundation that could be expanded with additional data inputs and further fine-tuning, ultimately contributing valuable insights for investors seeking data-driven forecasts.</a:t>
            </a:r>
            <a:endParaRPr sz="1100">
              <a:solidFill>
                <a:schemeClr val="lt1"/>
              </a:solidFill>
            </a:endParaRPr>
          </a:p>
          <a:p>
            <a:pPr indent="0" lvl="0" marL="0" rtl="0" algn="l">
              <a:lnSpc>
                <a:spcPct val="115000"/>
              </a:lnSpc>
              <a:spcBef>
                <a:spcPts val="1200"/>
              </a:spcBef>
              <a:spcAft>
                <a:spcPts val="0"/>
              </a:spcAft>
              <a:buNone/>
            </a:pPr>
            <a:r>
              <a:rPr b="1" lang="en" sz="1100">
                <a:solidFill>
                  <a:schemeClr val="lt1"/>
                </a:solidFill>
              </a:rPr>
              <a:t>1. Enhanced Feature Engineering</a:t>
            </a:r>
            <a:r>
              <a:rPr lang="en" sz="1100">
                <a:solidFill>
                  <a:schemeClr val="lt1"/>
                </a:solidFill>
              </a:rPr>
              <a:t>:</a:t>
            </a:r>
            <a:endParaRPr sz="1100">
              <a:solidFill>
                <a:schemeClr val="lt1"/>
              </a:solidFill>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rPr>
              <a:t>Technical Indicators</a:t>
            </a:r>
            <a:r>
              <a:rPr lang="en" sz="1100">
                <a:solidFill>
                  <a:schemeClr val="lt1"/>
                </a:solidFill>
              </a:rPr>
              <a:t>: Add more advanced technical indicators, such as RSI, MACD, or Bollinger Bands, which can provide further insights into market momentum and trends.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rPr>
              <a:t>Rolling Windows</a:t>
            </a:r>
            <a:r>
              <a:rPr lang="en" sz="1100">
                <a:solidFill>
                  <a:schemeClr val="lt1"/>
                </a:solidFill>
              </a:rPr>
              <a:t>: Use rolling windows for features like moving averages to better capture stock price patterns over different time periods.</a:t>
            </a:r>
            <a:endParaRPr sz="1100">
              <a:solidFill>
                <a:schemeClr val="lt1"/>
              </a:solidFill>
            </a:endParaRPr>
          </a:p>
          <a:p>
            <a:pPr indent="0" lvl="0" marL="0" rtl="0" algn="l">
              <a:lnSpc>
                <a:spcPct val="115000"/>
              </a:lnSpc>
              <a:spcBef>
                <a:spcPts val="1200"/>
              </a:spcBef>
              <a:spcAft>
                <a:spcPts val="0"/>
              </a:spcAft>
              <a:buNone/>
            </a:pPr>
            <a:r>
              <a:rPr b="1" lang="en" sz="1100">
                <a:solidFill>
                  <a:schemeClr val="lt1"/>
                </a:solidFill>
              </a:rPr>
              <a:t>2. Advanced Hyperparameter Tuning</a:t>
            </a:r>
            <a:r>
              <a:rPr lang="en" sz="1100">
                <a:solidFill>
                  <a:schemeClr val="lt1"/>
                </a:solidFill>
              </a:rPr>
              <a:t>:</a:t>
            </a:r>
            <a:endParaRPr sz="1100">
              <a:solidFill>
                <a:schemeClr val="lt1"/>
              </a:solidFill>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rPr>
              <a:t>Parameter Adjustments</a:t>
            </a:r>
            <a:r>
              <a:rPr lang="en" sz="1100">
                <a:solidFill>
                  <a:schemeClr val="lt1"/>
                </a:solidFill>
              </a:rPr>
              <a:t>: Experiment further with layer sizes, learning rates, epochs, and batch sizes to optimize model performance and reduce errors.</a:t>
            </a:r>
            <a:endParaRPr b="1" sz="1100">
              <a:solidFill>
                <a:schemeClr val="lt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6"/>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86" name="Google Shape;186;p26"/>
          <p:cNvGrpSpPr/>
          <p:nvPr/>
        </p:nvGrpSpPr>
        <p:grpSpPr>
          <a:xfrm>
            <a:off x="3985950" y="596179"/>
            <a:ext cx="3952500" cy="498027"/>
            <a:chOff x="3751175" y="593900"/>
            <a:chExt cx="3952500" cy="496290"/>
          </a:xfrm>
        </p:grpSpPr>
        <p:cxnSp>
          <p:nvCxnSpPr>
            <p:cNvPr id="187" name="Google Shape;187;p26"/>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88" name="Google Shape;188;p26"/>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89" name="Google Shape;189;p26"/>
          <p:cNvSpPr txBox="1"/>
          <p:nvPr/>
        </p:nvSpPr>
        <p:spPr>
          <a:xfrm>
            <a:off x="1304400" y="32468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Final Conclusions</a:t>
            </a:r>
            <a:endParaRPr sz="3800">
              <a:solidFill>
                <a:schemeClr val="lt1"/>
              </a:solidFill>
              <a:latin typeface="Roboto"/>
              <a:ea typeface="Roboto"/>
              <a:cs typeface="Roboto"/>
              <a:sym typeface="Roboto"/>
            </a:endParaRPr>
          </a:p>
        </p:txBody>
      </p:sp>
      <p:sp>
        <p:nvSpPr>
          <p:cNvPr id="190" name="Google Shape;190;p26"/>
          <p:cNvSpPr txBox="1"/>
          <p:nvPr/>
        </p:nvSpPr>
        <p:spPr>
          <a:xfrm>
            <a:off x="348350" y="1221200"/>
            <a:ext cx="4827000" cy="330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lt1"/>
                </a:solidFill>
                <a:latin typeface="Roboto"/>
                <a:ea typeface="Roboto"/>
                <a:cs typeface="Roboto"/>
                <a:sym typeface="Roboto"/>
              </a:rPr>
              <a:t>3. Incorporate Sentiment Analysis</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latin typeface="Roboto"/>
                <a:ea typeface="Roboto"/>
                <a:cs typeface="Roboto"/>
                <a:sym typeface="Roboto"/>
              </a:rPr>
              <a:t>News and Social Media</a:t>
            </a:r>
            <a:r>
              <a:rPr lang="en" sz="1100">
                <a:solidFill>
                  <a:schemeClr val="lt1"/>
                </a:solidFill>
                <a:latin typeface="Roboto"/>
                <a:ea typeface="Roboto"/>
                <a:cs typeface="Roboto"/>
                <a:sym typeface="Roboto"/>
              </a:rPr>
              <a:t>: Use Hugging Face transformers to analyze sentiment in news articles or social media posts related to Microsoft, Tesla, and Google. Adding sentiment scores as input features could help the model react to public perception and sentiment-driven price changes.</a:t>
            </a:r>
            <a:endParaRPr sz="1100">
              <a:solidFill>
                <a:schemeClr val="lt1"/>
              </a:solidFill>
              <a:latin typeface="Roboto"/>
              <a:ea typeface="Roboto"/>
              <a:cs typeface="Roboto"/>
              <a:sym typeface="Roboto"/>
            </a:endParaRPr>
          </a:p>
          <a:p>
            <a:pPr indent="0" lvl="0" marL="0" rtl="0" algn="l">
              <a:lnSpc>
                <a:spcPct val="115000"/>
              </a:lnSpc>
              <a:spcBef>
                <a:spcPts val="1200"/>
              </a:spcBef>
              <a:spcAft>
                <a:spcPts val="0"/>
              </a:spcAft>
              <a:buNone/>
            </a:pPr>
            <a:r>
              <a:rPr b="1" lang="en" sz="1100">
                <a:solidFill>
                  <a:schemeClr val="lt1"/>
                </a:solidFill>
                <a:latin typeface="Roboto"/>
                <a:ea typeface="Roboto"/>
                <a:cs typeface="Roboto"/>
                <a:sym typeface="Roboto"/>
              </a:rPr>
              <a:t>4. Macroeconomic Factors</a:t>
            </a:r>
            <a:r>
              <a:rPr lang="en" sz="1100">
                <a:solidFill>
                  <a:schemeClr val="lt1"/>
                </a:solidFill>
                <a:latin typeface="Roboto"/>
                <a:ea typeface="Roboto"/>
                <a:cs typeface="Roboto"/>
                <a:sym typeface="Roboto"/>
              </a:rPr>
              <a:t>:</a:t>
            </a:r>
            <a:endParaRPr sz="1100">
              <a:solidFill>
                <a:schemeClr val="lt1"/>
              </a:solidFill>
              <a:latin typeface="Roboto"/>
              <a:ea typeface="Roboto"/>
              <a:cs typeface="Roboto"/>
              <a:sym typeface="Roboto"/>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latin typeface="Roboto"/>
                <a:ea typeface="Roboto"/>
                <a:cs typeface="Roboto"/>
                <a:sym typeface="Roboto"/>
              </a:rPr>
              <a:t>Market Indicators</a:t>
            </a:r>
            <a:r>
              <a:rPr lang="en" sz="1100">
                <a:solidFill>
                  <a:schemeClr val="lt1"/>
                </a:solidFill>
                <a:latin typeface="Roboto"/>
                <a:ea typeface="Roboto"/>
                <a:cs typeface="Roboto"/>
                <a:sym typeface="Roboto"/>
              </a:rPr>
              <a:t>: Include societal and economic factors such as interest rate changes, job market results, inflation rates, and monetary policy adjustments. These variables can heavily influence stock prices and improve the model’s accuracy in capturing real-world impacts.</a:t>
            </a:r>
            <a:endParaRPr sz="18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100">
              <a:solidFill>
                <a:schemeClr val="lt1"/>
              </a:solidFill>
              <a:latin typeface="Roboto"/>
              <a:ea typeface="Roboto"/>
              <a:cs typeface="Roboto"/>
              <a:sym typeface="Roboto"/>
            </a:endParaRPr>
          </a:p>
        </p:txBody>
      </p:sp>
      <p:pic>
        <p:nvPicPr>
          <p:cNvPr id="191" name="Google Shape;191;p26"/>
          <p:cNvPicPr preferRelativeResize="0"/>
          <p:nvPr/>
        </p:nvPicPr>
        <p:blipFill>
          <a:blip r:embed="rId4">
            <a:alphaModFix/>
          </a:blip>
          <a:stretch>
            <a:fillRect/>
          </a:stretch>
        </p:blipFill>
        <p:spPr>
          <a:xfrm>
            <a:off x="5259900" y="1684652"/>
            <a:ext cx="3566574" cy="2379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7"/>
          <p:cNvPicPr preferRelativeResize="0"/>
          <p:nvPr/>
        </p:nvPicPr>
        <p:blipFill>
          <a:blip r:embed="rId3">
            <a:alphaModFix/>
          </a:blip>
          <a:stretch>
            <a:fillRect/>
          </a:stretch>
        </p:blipFill>
        <p:spPr>
          <a:xfrm>
            <a:off x="390150" y="1341225"/>
            <a:ext cx="8839204" cy="324564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8"/>
          <p:cNvPicPr preferRelativeResize="0"/>
          <p:nvPr/>
        </p:nvPicPr>
        <p:blipFill>
          <a:blip r:embed="rId3">
            <a:alphaModFix/>
          </a:blip>
          <a:stretch>
            <a:fillRect/>
          </a:stretch>
        </p:blipFill>
        <p:spPr>
          <a:xfrm>
            <a:off x="2497375" y="1258172"/>
            <a:ext cx="6494225" cy="3062375"/>
          </a:xfrm>
          <a:prstGeom prst="rect">
            <a:avLst/>
          </a:prstGeom>
          <a:noFill/>
          <a:ln>
            <a:noFill/>
          </a:ln>
        </p:spPr>
      </p:pic>
      <p:sp>
        <p:nvSpPr>
          <p:cNvPr id="202" name="Google Shape;202;p28"/>
          <p:cNvSpPr txBox="1"/>
          <p:nvPr/>
        </p:nvSpPr>
        <p:spPr>
          <a:xfrm>
            <a:off x="0" y="0"/>
            <a:ext cx="3000000" cy="120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800"/>
              </a:spcBef>
              <a:spcAft>
                <a:spcPts val="0"/>
              </a:spcAft>
              <a:buNone/>
            </a:pPr>
            <a:r>
              <a:rPr lang="en" sz="1750">
                <a:solidFill>
                  <a:srgbClr val="1F1F1F"/>
                </a:solidFill>
                <a:highlight>
                  <a:srgbClr val="FFFFFF"/>
                </a:highlight>
                <a:latin typeface="Roboto"/>
                <a:ea typeface="Roboto"/>
                <a:cs typeface="Roboto"/>
                <a:sym typeface="Roboto"/>
              </a:rPr>
              <a:t>Moving Average Plot</a:t>
            </a:r>
            <a:endParaRPr sz="1750">
              <a:solidFill>
                <a:srgbClr val="1F1F1F"/>
              </a:solidFill>
              <a:highlight>
                <a:srgbClr val="FFFFFF"/>
              </a:highlight>
              <a:latin typeface="Roboto"/>
              <a:ea typeface="Roboto"/>
              <a:cs typeface="Roboto"/>
              <a:sym typeface="Roboto"/>
            </a:endParaRPr>
          </a:p>
          <a:p>
            <a:pPr indent="0" lvl="0" marL="0" rtl="0" algn="l">
              <a:lnSpc>
                <a:spcPct val="115000"/>
              </a:lnSpc>
              <a:spcBef>
                <a:spcPts val="800"/>
              </a:spcBef>
              <a:spcAft>
                <a:spcPts val="500"/>
              </a:spcAft>
              <a:buNone/>
            </a:pPr>
            <a:r>
              <a:rPr lang="en" sz="1200">
                <a:solidFill>
                  <a:srgbClr val="1F1F1F"/>
                </a:solidFill>
                <a:highlight>
                  <a:srgbClr val="FFFFFF"/>
                </a:highlight>
                <a:latin typeface="Roboto"/>
                <a:ea typeface="Roboto"/>
                <a:cs typeface="Roboto"/>
                <a:sym typeface="Roboto"/>
              </a:rPr>
              <a:t>Overlay the 50-day and 200-day moving averages on the closing prices for trend analysis.</a:t>
            </a:r>
            <a:endParaRPr sz="1200">
              <a:solidFill>
                <a:srgbClr val="1F1F1F"/>
              </a:solidFill>
              <a:highlight>
                <a:srgbClr val="FFFFFF"/>
              </a:highlight>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nvSpPr>
        <p:spPr>
          <a:xfrm>
            <a:off x="0" y="0"/>
            <a:ext cx="3000000" cy="120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800"/>
              </a:spcBef>
              <a:spcAft>
                <a:spcPts val="0"/>
              </a:spcAft>
              <a:buNone/>
            </a:pPr>
            <a:r>
              <a:rPr lang="en" sz="1750">
                <a:solidFill>
                  <a:srgbClr val="1F1F1F"/>
                </a:solidFill>
                <a:highlight>
                  <a:srgbClr val="FFFFFF"/>
                </a:highlight>
                <a:latin typeface="Roboto"/>
                <a:ea typeface="Roboto"/>
                <a:cs typeface="Roboto"/>
                <a:sym typeface="Roboto"/>
              </a:rPr>
              <a:t>Density Plot of Daily Returns</a:t>
            </a:r>
            <a:endParaRPr sz="1750">
              <a:solidFill>
                <a:srgbClr val="1F1F1F"/>
              </a:solidFill>
              <a:highlight>
                <a:srgbClr val="FFFFFF"/>
              </a:highlight>
              <a:latin typeface="Roboto"/>
              <a:ea typeface="Roboto"/>
              <a:cs typeface="Roboto"/>
              <a:sym typeface="Roboto"/>
            </a:endParaRPr>
          </a:p>
          <a:p>
            <a:pPr indent="0" lvl="0" marL="0" rtl="0" algn="l">
              <a:lnSpc>
                <a:spcPct val="115000"/>
              </a:lnSpc>
              <a:spcBef>
                <a:spcPts val="800"/>
              </a:spcBef>
              <a:spcAft>
                <a:spcPts val="500"/>
              </a:spcAft>
              <a:buNone/>
            </a:pPr>
            <a:r>
              <a:rPr lang="en" sz="1200">
                <a:solidFill>
                  <a:srgbClr val="1F1F1F"/>
                </a:solidFill>
                <a:highlight>
                  <a:srgbClr val="FFFFFF"/>
                </a:highlight>
                <a:latin typeface="Roboto"/>
                <a:ea typeface="Roboto"/>
                <a:cs typeface="Roboto"/>
                <a:sym typeface="Roboto"/>
              </a:rPr>
              <a:t>A KDE plot shows the probability distribution of daily returns, useful for understanding stock volatility.</a:t>
            </a:r>
            <a:endParaRPr sz="1200">
              <a:solidFill>
                <a:srgbClr val="1F1F1F"/>
              </a:solidFill>
              <a:highlight>
                <a:srgbClr val="FFFFFF"/>
              </a:highlight>
              <a:latin typeface="Roboto"/>
              <a:ea typeface="Roboto"/>
              <a:cs typeface="Roboto"/>
              <a:sym typeface="Roboto"/>
            </a:endParaRPr>
          </a:p>
        </p:txBody>
      </p:sp>
      <p:pic>
        <p:nvPicPr>
          <p:cNvPr id="208" name="Google Shape;208;p29"/>
          <p:cNvPicPr preferRelativeResize="0"/>
          <p:nvPr/>
        </p:nvPicPr>
        <p:blipFill>
          <a:blip r:embed="rId3">
            <a:alphaModFix/>
          </a:blip>
          <a:stretch>
            <a:fillRect/>
          </a:stretch>
        </p:blipFill>
        <p:spPr>
          <a:xfrm>
            <a:off x="3152400" y="152400"/>
            <a:ext cx="5839200" cy="379791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0"/>
          <p:cNvSpPr txBox="1"/>
          <p:nvPr/>
        </p:nvSpPr>
        <p:spPr>
          <a:xfrm>
            <a:off x="0" y="0"/>
            <a:ext cx="6144600" cy="99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800"/>
              </a:spcBef>
              <a:spcAft>
                <a:spcPts val="0"/>
              </a:spcAft>
              <a:buNone/>
            </a:pPr>
            <a:r>
              <a:rPr lang="en" sz="1750">
                <a:solidFill>
                  <a:srgbClr val="1F1F1F"/>
                </a:solidFill>
                <a:highlight>
                  <a:srgbClr val="FFFFFF"/>
                </a:highlight>
                <a:latin typeface="Roboto"/>
                <a:ea typeface="Roboto"/>
                <a:cs typeface="Roboto"/>
                <a:sym typeface="Roboto"/>
              </a:rPr>
              <a:t>Cumulative Returns Plot for Actual vs Predicted</a:t>
            </a:r>
            <a:endParaRPr sz="1750">
              <a:solidFill>
                <a:srgbClr val="1F1F1F"/>
              </a:solidFill>
              <a:highlight>
                <a:srgbClr val="FFFFFF"/>
              </a:highlight>
              <a:latin typeface="Roboto"/>
              <a:ea typeface="Roboto"/>
              <a:cs typeface="Roboto"/>
              <a:sym typeface="Roboto"/>
            </a:endParaRPr>
          </a:p>
          <a:p>
            <a:pPr indent="0" lvl="0" marL="0" rtl="0" algn="l">
              <a:lnSpc>
                <a:spcPct val="115000"/>
              </a:lnSpc>
              <a:spcBef>
                <a:spcPts val="800"/>
              </a:spcBef>
              <a:spcAft>
                <a:spcPts val="500"/>
              </a:spcAft>
              <a:buNone/>
            </a:pPr>
            <a:r>
              <a:rPr lang="en" sz="1200">
                <a:solidFill>
                  <a:srgbClr val="1F1F1F"/>
                </a:solidFill>
                <a:highlight>
                  <a:srgbClr val="FFFFFF"/>
                </a:highlight>
                <a:latin typeface="Roboto"/>
                <a:ea typeface="Roboto"/>
                <a:cs typeface="Roboto"/>
                <a:sym typeface="Roboto"/>
              </a:rPr>
              <a:t>Plotting cumulative returns based on actual and predicted prices can help illustrate whether the model would have matched the trends over time.</a:t>
            </a:r>
            <a:endParaRPr sz="1200">
              <a:solidFill>
                <a:srgbClr val="1F1F1F"/>
              </a:solidFill>
              <a:highlight>
                <a:srgbClr val="FFFFFF"/>
              </a:highlight>
              <a:latin typeface="Roboto"/>
              <a:ea typeface="Roboto"/>
              <a:cs typeface="Roboto"/>
              <a:sym typeface="Roboto"/>
            </a:endParaRPr>
          </a:p>
        </p:txBody>
      </p:sp>
      <p:pic>
        <p:nvPicPr>
          <p:cNvPr id="214" name="Google Shape;214;p30"/>
          <p:cNvPicPr preferRelativeResize="0"/>
          <p:nvPr/>
        </p:nvPicPr>
        <p:blipFill>
          <a:blip r:embed="rId3">
            <a:alphaModFix/>
          </a:blip>
          <a:stretch>
            <a:fillRect/>
          </a:stretch>
        </p:blipFill>
        <p:spPr>
          <a:xfrm>
            <a:off x="152400" y="1881300"/>
            <a:ext cx="6572083" cy="3109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nvSpPr>
        <p:spPr>
          <a:xfrm>
            <a:off x="0" y="0"/>
            <a:ext cx="7245600" cy="99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800"/>
              </a:spcBef>
              <a:spcAft>
                <a:spcPts val="0"/>
              </a:spcAft>
              <a:buNone/>
            </a:pPr>
            <a:r>
              <a:rPr lang="en" sz="1750">
                <a:solidFill>
                  <a:srgbClr val="1F1F1F"/>
                </a:solidFill>
                <a:highlight>
                  <a:srgbClr val="FFFFFF"/>
                </a:highlight>
                <a:latin typeface="Roboto"/>
                <a:ea typeface="Roboto"/>
                <a:cs typeface="Roboto"/>
                <a:sym typeface="Roboto"/>
              </a:rPr>
              <a:t>Time Series Plot with Actual, Predicted, and Error as Shaded Area</a:t>
            </a:r>
            <a:endParaRPr sz="1750">
              <a:solidFill>
                <a:srgbClr val="1F1F1F"/>
              </a:solidFill>
              <a:highlight>
                <a:srgbClr val="FFFFFF"/>
              </a:highlight>
              <a:latin typeface="Roboto"/>
              <a:ea typeface="Roboto"/>
              <a:cs typeface="Roboto"/>
              <a:sym typeface="Roboto"/>
            </a:endParaRPr>
          </a:p>
          <a:p>
            <a:pPr indent="0" lvl="0" marL="0" rtl="0" algn="l">
              <a:lnSpc>
                <a:spcPct val="115000"/>
              </a:lnSpc>
              <a:spcBef>
                <a:spcPts val="800"/>
              </a:spcBef>
              <a:spcAft>
                <a:spcPts val="500"/>
              </a:spcAft>
              <a:buNone/>
            </a:pPr>
            <a:r>
              <a:rPr lang="en" sz="1200">
                <a:solidFill>
                  <a:srgbClr val="1F1F1F"/>
                </a:solidFill>
                <a:highlight>
                  <a:srgbClr val="FFFFFF"/>
                </a:highlight>
                <a:latin typeface="Roboto"/>
                <a:ea typeface="Roboto"/>
                <a:cs typeface="Roboto"/>
                <a:sym typeface="Roboto"/>
              </a:rPr>
              <a:t>A time series plot with a shaded area for error provides a straightforward view of the performance over time and highlights periods of higher discrepancy.</a:t>
            </a:r>
            <a:endParaRPr sz="1200">
              <a:solidFill>
                <a:srgbClr val="1F1F1F"/>
              </a:solidFill>
              <a:highlight>
                <a:srgbClr val="FFFFFF"/>
              </a:highlight>
              <a:latin typeface="Roboto"/>
              <a:ea typeface="Roboto"/>
              <a:cs typeface="Roboto"/>
              <a:sym typeface="Roboto"/>
            </a:endParaRPr>
          </a:p>
        </p:txBody>
      </p:sp>
      <p:pic>
        <p:nvPicPr>
          <p:cNvPr id="220" name="Google Shape;220;p31"/>
          <p:cNvPicPr preferRelativeResize="0"/>
          <p:nvPr/>
        </p:nvPicPr>
        <p:blipFill>
          <a:blip r:embed="rId3">
            <a:alphaModFix/>
          </a:blip>
          <a:stretch>
            <a:fillRect/>
          </a:stretch>
        </p:blipFill>
        <p:spPr>
          <a:xfrm>
            <a:off x="152400" y="2190900"/>
            <a:ext cx="5917789" cy="2800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id="63" name="Google Shape;63;p14"/>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64" name="Google Shape;64;p14"/>
          <p:cNvGrpSpPr/>
          <p:nvPr/>
        </p:nvGrpSpPr>
        <p:grpSpPr>
          <a:xfrm>
            <a:off x="3985950" y="596179"/>
            <a:ext cx="3952500" cy="498027"/>
            <a:chOff x="3751175" y="593900"/>
            <a:chExt cx="3952500" cy="496290"/>
          </a:xfrm>
        </p:grpSpPr>
        <p:cxnSp>
          <p:nvCxnSpPr>
            <p:cNvPr id="65" name="Google Shape;65;p14"/>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66" name="Google Shape;66;p14"/>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67" name="Google Shape;67;p14"/>
          <p:cNvSpPr txBox="1"/>
          <p:nvPr/>
        </p:nvSpPr>
        <p:spPr>
          <a:xfrm>
            <a:off x="2005800" y="460438"/>
            <a:ext cx="51324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Problem Identification</a:t>
            </a:r>
            <a:endParaRPr i="1" sz="3800">
              <a:solidFill>
                <a:schemeClr val="lt1"/>
              </a:solidFill>
              <a:latin typeface="Roboto"/>
              <a:ea typeface="Roboto"/>
              <a:cs typeface="Roboto"/>
              <a:sym typeface="Roboto"/>
            </a:endParaRPr>
          </a:p>
        </p:txBody>
      </p:sp>
      <p:sp>
        <p:nvSpPr>
          <p:cNvPr id="68" name="Google Shape;68;p14"/>
          <p:cNvSpPr txBox="1"/>
          <p:nvPr/>
        </p:nvSpPr>
        <p:spPr>
          <a:xfrm>
            <a:off x="208275" y="1229950"/>
            <a:ext cx="5729100" cy="4496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0"/>
              </a:spcAft>
              <a:buClr>
                <a:schemeClr val="dk1"/>
              </a:buClr>
              <a:buSzPts val="1100"/>
              <a:buFont typeface="Arial"/>
              <a:buNone/>
            </a:pPr>
            <a:r>
              <a:rPr b="1" lang="en">
                <a:solidFill>
                  <a:schemeClr val="lt1"/>
                </a:solidFill>
                <a:latin typeface="Roboto"/>
                <a:ea typeface="Roboto"/>
                <a:cs typeface="Roboto"/>
                <a:sym typeface="Roboto"/>
              </a:rPr>
              <a:t>Why Forecast Stock Prices?</a:t>
            </a:r>
            <a:endParaRPr b="1">
              <a:solidFill>
                <a:schemeClr val="lt1"/>
              </a:solidFill>
              <a:latin typeface="Roboto"/>
              <a:ea typeface="Roboto"/>
              <a:cs typeface="Roboto"/>
              <a:sym typeface="Roboto"/>
            </a:endParaRPr>
          </a:p>
          <a:p>
            <a:pPr indent="-317500" lvl="0" marL="457200" rtl="0" algn="l">
              <a:lnSpc>
                <a:spcPct val="115000"/>
              </a:lnSpc>
              <a:spcBef>
                <a:spcPts val="1200"/>
              </a:spcBef>
              <a:spcAft>
                <a:spcPts val="0"/>
              </a:spcAft>
              <a:buClr>
                <a:schemeClr val="lt1"/>
              </a:buClr>
              <a:buSzPts val="1400"/>
              <a:buChar char="●"/>
            </a:pPr>
            <a:r>
              <a:rPr lang="en">
                <a:solidFill>
                  <a:schemeClr val="lt1"/>
                </a:solidFill>
                <a:latin typeface="Roboto"/>
                <a:ea typeface="Roboto"/>
                <a:cs typeface="Roboto"/>
                <a:sym typeface="Roboto"/>
              </a:rPr>
              <a:t>Predicting stock prices for Microsoft, Tesla, and Google can offer key insights for </a:t>
            </a:r>
            <a:r>
              <a:rPr b="1" lang="en">
                <a:solidFill>
                  <a:schemeClr val="lt1"/>
                </a:solidFill>
                <a:latin typeface="Roboto"/>
                <a:ea typeface="Roboto"/>
                <a:cs typeface="Roboto"/>
                <a:sym typeface="Roboto"/>
              </a:rPr>
              <a:t>investors and analysts</a:t>
            </a:r>
            <a:r>
              <a:rPr lang="en">
                <a:solidFill>
                  <a:schemeClr val="lt1"/>
                </a:solidFill>
                <a:latin typeface="Roboto"/>
                <a:ea typeface="Roboto"/>
                <a:cs typeface="Roboto"/>
                <a:sym typeface="Roboto"/>
              </a:rPr>
              <a:t> in the finance and tech sectors.</a:t>
            </a:r>
            <a:endParaRPr>
              <a:solidFill>
                <a:schemeClr val="lt1"/>
              </a:solidFill>
              <a:latin typeface="Roboto"/>
              <a:ea typeface="Roboto"/>
              <a:cs typeface="Roboto"/>
              <a:sym typeface="Roboto"/>
            </a:endParaRPr>
          </a:p>
          <a:p>
            <a:pPr indent="-317500" lvl="0" marL="457200" rtl="0" algn="l">
              <a:lnSpc>
                <a:spcPct val="115000"/>
              </a:lnSpc>
              <a:spcBef>
                <a:spcPts val="0"/>
              </a:spcBef>
              <a:spcAft>
                <a:spcPts val="0"/>
              </a:spcAft>
              <a:buClr>
                <a:schemeClr val="lt1"/>
              </a:buClr>
              <a:buSzPts val="1400"/>
              <a:buChar char="●"/>
            </a:pPr>
            <a:r>
              <a:rPr lang="en">
                <a:solidFill>
                  <a:schemeClr val="lt1"/>
                </a:solidFill>
                <a:latin typeface="Roboto"/>
                <a:ea typeface="Roboto"/>
                <a:cs typeface="Roboto"/>
                <a:sym typeface="Roboto"/>
              </a:rPr>
              <a:t>Accurate forecasts aid in </a:t>
            </a:r>
            <a:r>
              <a:rPr b="1" lang="en">
                <a:solidFill>
                  <a:schemeClr val="lt1"/>
                </a:solidFill>
                <a:latin typeface="Roboto"/>
                <a:ea typeface="Roboto"/>
                <a:cs typeface="Roboto"/>
                <a:sym typeface="Roboto"/>
              </a:rPr>
              <a:t>informed investment decisions</a:t>
            </a:r>
            <a:r>
              <a:rPr lang="en">
                <a:solidFill>
                  <a:schemeClr val="lt1"/>
                </a:solidFill>
                <a:latin typeface="Roboto"/>
                <a:ea typeface="Roboto"/>
                <a:cs typeface="Roboto"/>
                <a:sym typeface="Roboto"/>
              </a:rPr>
              <a:t> and strategic financial planning, addressing a critical need in market analysis.</a:t>
            </a:r>
            <a:endParaRPr>
              <a:solidFill>
                <a:schemeClr val="lt1"/>
              </a:solidFill>
              <a:latin typeface="Roboto"/>
              <a:ea typeface="Roboto"/>
              <a:cs typeface="Roboto"/>
              <a:sym typeface="Roboto"/>
            </a:endParaRPr>
          </a:p>
          <a:p>
            <a:pPr indent="457200" lvl="0" marL="0" rtl="0" algn="l">
              <a:lnSpc>
                <a:spcPct val="115000"/>
              </a:lnSpc>
              <a:spcBef>
                <a:spcPts val="1200"/>
              </a:spcBef>
              <a:spcAft>
                <a:spcPts val="0"/>
              </a:spcAft>
              <a:buClr>
                <a:schemeClr val="dk1"/>
              </a:buClr>
              <a:buSzPts val="1100"/>
              <a:buFont typeface="Arial"/>
              <a:buNone/>
            </a:pPr>
            <a:r>
              <a:rPr b="1" lang="en">
                <a:solidFill>
                  <a:schemeClr val="lt1"/>
                </a:solidFill>
                <a:latin typeface="Roboto"/>
                <a:ea typeface="Roboto"/>
                <a:cs typeface="Roboto"/>
                <a:sym typeface="Roboto"/>
              </a:rPr>
              <a:t>Industry Impact</a:t>
            </a:r>
            <a:endParaRPr b="1">
              <a:solidFill>
                <a:schemeClr val="lt1"/>
              </a:solidFill>
              <a:latin typeface="Roboto"/>
              <a:ea typeface="Roboto"/>
              <a:cs typeface="Roboto"/>
              <a:sym typeface="Roboto"/>
            </a:endParaRPr>
          </a:p>
          <a:p>
            <a:pPr indent="-317500" lvl="0" marL="457200" rtl="0" algn="l">
              <a:lnSpc>
                <a:spcPct val="115000"/>
              </a:lnSpc>
              <a:spcBef>
                <a:spcPts val="1200"/>
              </a:spcBef>
              <a:spcAft>
                <a:spcPts val="0"/>
              </a:spcAft>
              <a:buClr>
                <a:schemeClr val="lt1"/>
              </a:buClr>
              <a:buSzPts val="1400"/>
              <a:buChar char="●"/>
            </a:pPr>
            <a:r>
              <a:rPr lang="en">
                <a:solidFill>
                  <a:schemeClr val="lt1"/>
                </a:solidFill>
                <a:latin typeface="Roboto"/>
                <a:ea typeface="Roboto"/>
                <a:cs typeface="Roboto"/>
                <a:sym typeface="Roboto"/>
              </a:rPr>
              <a:t>These companies drive significant </a:t>
            </a:r>
            <a:r>
              <a:rPr b="1" lang="en">
                <a:solidFill>
                  <a:schemeClr val="lt1"/>
                </a:solidFill>
                <a:latin typeface="Roboto"/>
                <a:ea typeface="Roboto"/>
                <a:cs typeface="Roboto"/>
                <a:sym typeface="Roboto"/>
              </a:rPr>
              <a:t>market trends</a:t>
            </a:r>
            <a:r>
              <a:rPr lang="en">
                <a:solidFill>
                  <a:schemeClr val="lt1"/>
                </a:solidFill>
                <a:latin typeface="Roboto"/>
                <a:ea typeface="Roboto"/>
                <a:cs typeface="Roboto"/>
                <a:sym typeface="Roboto"/>
              </a:rPr>
              <a:t> and </a:t>
            </a:r>
            <a:r>
              <a:rPr b="1" lang="en">
                <a:solidFill>
                  <a:schemeClr val="lt1"/>
                </a:solidFill>
                <a:latin typeface="Roboto"/>
                <a:ea typeface="Roboto"/>
                <a:cs typeface="Roboto"/>
                <a:sym typeface="Roboto"/>
              </a:rPr>
              <a:t>innovation</a:t>
            </a:r>
            <a:r>
              <a:rPr lang="en">
                <a:solidFill>
                  <a:schemeClr val="lt1"/>
                </a:solidFill>
                <a:latin typeface="Roboto"/>
                <a:ea typeface="Roboto"/>
                <a:cs typeface="Roboto"/>
                <a:sym typeface="Roboto"/>
              </a:rPr>
              <a:t> on a global scale.</a:t>
            </a:r>
            <a:endParaRPr>
              <a:solidFill>
                <a:schemeClr val="lt1"/>
              </a:solidFill>
              <a:latin typeface="Roboto"/>
              <a:ea typeface="Roboto"/>
              <a:cs typeface="Roboto"/>
              <a:sym typeface="Roboto"/>
            </a:endParaRPr>
          </a:p>
          <a:p>
            <a:pPr indent="-317500" lvl="0" marL="457200" rtl="0" algn="l">
              <a:lnSpc>
                <a:spcPct val="115000"/>
              </a:lnSpc>
              <a:spcBef>
                <a:spcPts val="0"/>
              </a:spcBef>
              <a:spcAft>
                <a:spcPts val="0"/>
              </a:spcAft>
              <a:buClr>
                <a:schemeClr val="lt1"/>
              </a:buClr>
              <a:buSzPts val="1400"/>
              <a:buChar char="●"/>
            </a:pPr>
            <a:r>
              <a:rPr lang="en">
                <a:solidFill>
                  <a:schemeClr val="lt1"/>
                </a:solidFill>
                <a:latin typeface="Roboto"/>
                <a:ea typeface="Roboto"/>
                <a:cs typeface="Roboto"/>
                <a:sym typeface="Roboto"/>
              </a:rPr>
              <a:t>By leveraging machine learning, our project connects </a:t>
            </a:r>
            <a:r>
              <a:rPr b="1" lang="en">
                <a:solidFill>
                  <a:schemeClr val="lt1"/>
                </a:solidFill>
                <a:latin typeface="Roboto"/>
                <a:ea typeface="Roboto"/>
                <a:cs typeface="Roboto"/>
                <a:sym typeface="Roboto"/>
              </a:rPr>
              <a:t>finance and technology</a:t>
            </a:r>
            <a:r>
              <a:rPr lang="en">
                <a:solidFill>
                  <a:schemeClr val="lt1"/>
                </a:solidFill>
                <a:latin typeface="Roboto"/>
                <a:ea typeface="Roboto"/>
                <a:cs typeface="Roboto"/>
                <a:sym typeface="Roboto"/>
              </a:rPr>
              <a:t>, highlighting AI’s role in </a:t>
            </a:r>
            <a:r>
              <a:rPr b="1" lang="en">
                <a:solidFill>
                  <a:schemeClr val="lt1"/>
                </a:solidFill>
                <a:latin typeface="Roboto"/>
                <a:ea typeface="Roboto"/>
                <a:cs typeface="Roboto"/>
                <a:sym typeface="Roboto"/>
              </a:rPr>
              <a:t>modern investment strategies</a:t>
            </a:r>
            <a:r>
              <a:rPr lang="en">
                <a:solidFill>
                  <a:schemeClr val="lt1"/>
                </a:solidFill>
                <a:latin typeface="Roboto"/>
                <a:ea typeface="Roboto"/>
                <a:cs typeface="Roboto"/>
                <a:sym typeface="Roboto"/>
              </a:rPr>
              <a:t> and the broader market landscape.</a:t>
            </a:r>
            <a:endParaRPr>
              <a:solidFill>
                <a:schemeClr val="lt1"/>
              </a:solidFill>
              <a:latin typeface="Roboto"/>
              <a:ea typeface="Roboto"/>
              <a:cs typeface="Roboto"/>
              <a:sym typeface="Roboto"/>
            </a:endParaRPr>
          </a:p>
          <a:p>
            <a:pPr indent="0" lvl="0" marL="457200" rtl="0" algn="l">
              <a:lnSpc>
                <a:spcPct val="115000"/>
              </a:lnSpc>
              <a:spcBef>
                <a:spcPts val="1200"/>
              </a:spcBef>
              <a:spcAft>
                <a:spcPts val="0"/>
              </a:spcAft>
              <a:buNone/>
            </a:pPr>
            <a:r>
              <a:t/>
            </a:r>
            <a:endParaRPr b="1" sz="1200">
              <a:solidFill>
                <a:schemeClr val="lt1"/>
              </a:solidFill>
              <a:latin typeface="Roboto"/>
              <a:ea typeface="Roboto"/>
              <a:cs typeface="Roboto"/>
              <a:sym typeface="Roboto"/>
            </a:endParaRPr>
          </a:p>
          <a:p>
            <a:pPr indent="0" lvl="0" marL="0" rtl="0" algn="l">
              <a:lnSpc>
                <a:spcPct val="100000"/>
              </a:lnSpc>
              <a:spcBef>
                <a:spcPts val="1200"/>
              </a:spcBef>
              <a:spcAft>
                <a:spcPts val="0"/>
              </a:spcAft>
              <a:buNone/>
            </a:pPr>
            <a:r>
              <a:t/>
            </a:r>
            <a:endParaRPr b="1" sz="700">
              <a:solidFill>
                <a:schemeClr val="lt1"/>
              </a:solidFill>
              <a:latin typeface="Montserrat"/>
              <a:ea typeface="Montserrat"/>
              <a:cs typeface="Montserrat"/>
              <a:sym typeface="Montserrat"/>
            </a:endParaRPr>
          </a:p>
        </p:txBody>
      </p:sp>
      <p:pic>
        <p:nvPicPr>
          <p:cNvPr id="69" name="Google Shape;69;p14"/>
          <p:cNvPicPr preferRelativeResize="0"/>
          <p:nvPr/>
        </p:nvPicPr>
        <p:blipFill>
          <a:blip r:embed="rId4">
            <a:alphaModFix/>
          </a:blip>
          <a:stretch>
            <a:fillRect/>
          </a:stretch>
        </p:blipFill>
        <p:spPr>
          <a:xfrm>
            <a:off x="5937375" y="2300825"/>
            <a:ext cx="2857500" cy="1600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32"/>
          <p:cNvPicPr preferRelativeResize="0"/>
          <p:nvPr/>
        </p:nvPicPr>
        <p:blipFill>
          <a:blip r:embed="rId3">
            <a:alphaModFix/>
          </a:blip>
          <a:stretch>
            <a:fillRect/>
          </a:stretch>
        </p:blipFill>
        <p:spPr>
          <a:xfrm>
            <a:off x="152400" y="152400"/>
            <a:ext cx="8839204" cy="33880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3"/>
          <p:cNvPicPr preferRelativeResize="0"/>
          <p:nvPr/>
        </p:nvPicPr>
        <p:blipFill>
          <a:blip r:embed="rId3">
            <a:alphaModFix/>
          </a:blip>
          <a:stretch>
            <a:fillRect/>
          </a:stretch>
        </p:blipFill>
        <p:spPr>
          <a:xfrm>
            <a:off x="152400" y="152400"/>
            <a:ext cx="5910912" cy="483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4"/>
          <p:cNvPicPr preferRelativeResize="0"/>
          <p:nvPr/>
        </p:nvPicPr>
        <p:blipFill>
          <a:blip r:embed="rId3">
            <a:alphaModFix/>
          </a:blip>
          <a:stretch>
            <a:fillRect/>
          </a:stretch>
        </p:blipFill>
        <p:spPr>
          <a:xfrm>
            <a:off x="0" y="0"/>
            <a:ext cx="9119755" cy="5143499"/>
          </a:xfrm>
          <a:prstGeom prst="rect">
            <a:avLst/>
          </a:prstGeom>
          <a:noFill/>
          <a:ln>
            <a:noFill/>
          </a:ln>
        </p:spPr>
      </p:pic>
      <p:sp>
        <p:nvSpPr>
          <p:cNvPr id="236" name="Google Shape;236;p34"/>
          <p:cNvSpPr txBox="1"/>
          <p:nvPr/>
        </p:nvSpPr>
        <p:spPr>
          <a:xfrm>
            <a:off x="89150" y="237775"/>
            <a:ext cx="3237300" cy="4188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rPr lang="en" sz="1950">
                <a:solidFill>
                  <a:srgbClr val="1F1F1F"/>
                </a:solidFill>
                <a:highlight>
                  <a:srgbClr val="FFFFFF"/>
                </a:highlight>
                <a:latin typeface="Playfair Display SemiBold"/>
                <a:ea typeface="Playfair Display SemiBold"/>
                <a:cs typeface="Playfair Display SemiBold"/>
                <a:sym typeface="Playfair Display SemiBold"/>
              </a:rPr>
              <a:t>Interactive stock analyzer</a:t>
            </a:r>
            <a:endParaRPr sz="1950">
              <a:solidFill>
                <a:srgbClr val="1F1F1F"/>
              </a:solidFill>
              <a:highlight>
                <a:srgbClr val="FFFFFF"/>
              </a:highlight>
              <a:latin typeface="Playfair Display SemiBold"/>
              <a:ea typeface="Playfair Display SemiBold"/>
              <a:cs typeface="Playfair Display SemiBold"/>
              <a:sym typeface="Playfair Display SemiBold"/>
            </a:endParaRPr>
          </a:p>
          <a:p>
            <a:pPr indent="-292100" lvl="0" marL="457200" rtl="0" algn="l">
              <a:lnSpc>
                <a:spcPct val="115000"/>
              </a:lnSpc>
              <a:spcBef>
                <a:spcPts val="1100"/>
              </a:spcBef>
              <a:spcAft>
                <a:spcPts val="0"/>
              </a:spcAft>
              <a:buClr>
                <a:srgbClr val="1F1F1F"/>
              </a:buClr>
              <a:buSzPts val="1000"/>
              <a:buFont typeface="Montserrat"/>
              <a:buChar char="●"/>
            </a:pPr>
            <a:r>
              <a:rPr lang="en" sz="1000">
                <a:solidFill>
                  <a:srgbClr val="1F1F1F"/>
                </a:solidFill>
                <a:highlight>
                  <a:srgbClr val="FFFFFF"/>
                </a:highlight>
                <a:latin typeface="Montserrat"/>
                <a:ea typeface="Montserrat"/>
                <a:cs typeface="Montserrat"/>
                <a:sym typeface="Montserrat"/>
              </a:rPr>
              <a:t>To create an Interactive stock analyzer, we used Plotly Dash to build a web-based interactive applications with sliders, dropdowns, and more.</a:t>
            </a:r>
            <a:endParaRPr sz="1000">
              <a:solidFill>
                <a:srgbClr val="1F1F1F"/>
              </a:solidFill>
              <a:highlight>
                <a:srgbClr val="FFFFFF"/>
              </a:highlight>
              <a:latin typeface="Montserrat"/>
              <a:ea typeface="Montserrat"/>
              <a:cs typeface="Montserrat"/>
              <a:sym typeface="Montserrat"/>
            </a:endParaRPr>
          </a:p>
          <a:p>
            <a:pPr indent="-292100" lvl="0" marL="457200" rtl="0" algn="l">
              <a:lnSpc>
                <a:spcPct val="115000"/>
              </a:lnSpc>
              <a:spcBef>
                <a:spcPts val="0"/>
              </a:spcBef>
              <a:spcAft>
                <a:spcPts val="0"/>
              </a:spcAft>
              <a:buClr>
                <a:srgbClr val="1F1F1F"/>
              </a:buClr>
              <a:buSzPts val="1000"/>
              <a:buFont typeface="Montserrat"/>
              <a:buChar char="●"/>
            </a:pPr>
            <a:r>
              <a:rPr lang="en" sz="1000">
                <a:solidFill>
                  <a:srgbClr val="1F1F1F"/>
                </a:solidFill>
                <a:highlight>
                  <a:srgbClr val="FFFFFF"/>
                </a:highlight>
                <a:latin typeface="Montserrat"/>
                <a:ea typeface="Montserrat"/>
                <a:cs typeface="Montserrat"/>
                <a:sym typeface="Montserrat"/>
              </a:rPr>
              <a:t>The simple dashboard below allows users the ability to select different stocks, view the stock’s daily prices, and add overlays like moving averages.</a:t>
            </a:r>
            <a:endParaRPr sz="1000">
              <a:solidFill>
                <a:srgbClr val="1F1F1F"/>
              </a:solidFill>
              <a:highlight>
                <a:srgbClr val="FFFFFF"/>
              </a:highlight>
              <a:latin typeface="Montserrat"/>
              <a:ea typeface="Montserrat"/>
              <a:cs typeface="Montserrat"/>
              <a:sym typeface="Montserrat"/>
            </a:endParaRPr>
          </a:p>
          <a:p>
            <a:pPr indent="-292100" lvl="0" marL="457200" rtl="0" algn="l">
              <a:lnSpc>
                <a:spcPct val="115000"/>
              </a:lnSpc>
              <a:spcBef>
                <a:spcPts val="0"/>
              </a:spcBef>
              <a:spcAft>
                <a:spcPts val="0"/>
              </a:spcAft>
              <a:buClr>
                <a:srgbClr val="1F1F1F"/>
              </a:buClr>
              <a:buSzPts val="1000"/>
              <a:buFont typeface="Montserrat"/>
              <a:buChar char="●"/>
            </a:pPr>
            <a:r>
              <a:rPr lang="en" sz="1000">
                <a:solidFill>
                  <a:srgbClr val="1F1F1F"/>
                </a:solidFill>
                <a:highlight>
                  <a:srgbClr val="FFFFFF"/>
                </a:highlight>
                <a:latin typeface="Montserrat"/>
                <a:ea typeface="Montserrat"/>
                <a:cs typeface="Montserrat"/>
                <a:sym typeface="Montserrat"/>
              </a:rPr>
              <a:t>Code for an Interactive Stock Analyzer with Dash Installation</a:t>
            </a:r>
            <a:endParaRPr sz="1000">
              <a:solidFill>
                <a:srgbClr val="1F1F1F"/>
              </a:solidFill>
              <a:highlight>
                <a:srgbClr val="FFFFFF"/>
              </a:highlight>
              <a:latin typeface="Montserrat"/>
              <a:ea typeface="Montserrat"/>
              <a:cs typeface="Montserrat"/>
              <a:sym typeface="Montserrat"/>
            </a:endParaRPr>
          </a:p>
          <a:p>
            <a:pPr indent="-292100" lvl="0" marL="457200" rtl="0" algn="l">
              <a:lnSpc>
                <a:spcPct val="115000"/>
              </a:lnSpc>
              <a:spcBef>
                <a:spcPts val="0"/>
              </a:spcBef>
              <a:spcAft>
                <a:spcPts val="0"/>
              </a:spcAft>
              <a:buClr>
                <a:srgbClr val="1F1F1F"/>
              </a:buClr>
              <a:buSzPts val="1000"/>
              <a:buFont typeface="Montserrat"/>
              <a:buChar char="●"/>
            </a:pPr>
            <a:r>
              <a:rPr lang="en" sz="1000">
                <a:solidFill>
                  <a:srgbClr val="1F1F1F"/>
                </a:solidFill>
                <a:highlight>
                  <a:srgbClr val="FFFFFF"/>
                </a:highlight>
                <a:latin typeface="Montserrat"/>
                <a:ea typeface="Montserrat"/>
                <a:cs typeface="Montserrat"/>
                <a:sym typeface="Montserrat"/>
              </a:rPr>
              <a:t>First, ensure you have Plotly and Dash installed: !pip install dash dash-core-components dash-html-components dash-bootstrap-components plotly</a:t>
            </a:r>
            <a:endParaRPr sz="1000">
              <a:solidFill>
                <a:srgbClr val="1F1F1F"/>
              </a:solidFill>
              <a:highlight>
                <a:srgbClr val="FFFFFF"/>
              </a:highlight>
              <a:latin typeface="Montserrat"/>
              <a:ea typeface="Montserrat"/>
              <a:cs typeface="Montserrat"/>
              <a:sym typeface="Montserrat"/>
            </a:endParaRPr>
          </a:p>
          <a:p>
            <a:pPr indent="-292100" lvl="0" marL="457200" rtl="0" algn="l">
              <a:lnSpc>
                <a:spcPct val="115000"/>
              </a:lnSpc>
              <a:spcBef>
                <a:spcPts val="0"/>
              </a:spcBef>
              <a:spcAft>
                <a:spcPts val="0"/>
              </a:spcAft>
              <a:buClr>
                <a:srgbClr val="1F1F1F"/>
              </a:buClr>
              <a:buSzPts val="1000"/>
              <a:buFont typeface="Montserrat"/>
              <a:buChar char="●"/>
            </a:pPr>
            <a:r>
              <a:rPr lang="en" sz="1000">
                <a:solidFill>
                  <a:srgbClr val="1F1F1F"/>
                </a:solidFill>
                <a:highlight>
                  <a:srgbClr val="FFFFFF"/>
                </a:highlight>
                <a:latin typeface="Montserrat"/>
                <a:ea typeface="Montserrat"/>
                <a:cs typeface="Montserrat"/>
                <a:sym typeface="Montserrat"/>
              </a:rPr>
              <a:t>Dash App Code The following code sets up a basic interactive stock analyzer dashboard that shows stock prices and moving averages for Microsoft, Tesla, and Google.</a:t>
            </a:r>
            <a:endParaRPr sz="1000">
              <a:solidFill>
                <a:srgbClr val="1F1F1F"/>
              </a:solidFill>
              <a:highlight>
                <a:srgbClr val="FFFFFF"/>
              </a:highlight>
              <a:latin typeface="Montserrat"/>
              <a:ea typeface="Montserrat"/>
              <a:cs typeface="Montserrat"/>
              <a:sym typeface="Montserrat"/>
            </a:endParaRPr>
          </a:p>
        </p:txBody>
      </p:sp>
      <p:grpSp>
        <p:nvGrpSpPr>
          <p:cNvPr id="237" name="Google Shape;237;p34"/>
          <p:cNvGrpSpPr/>
          <p:nvPr/>
        </p:nvGrpSpPr>
        <p:grpSpPr>
          <a:xfrm>
            <a:off x="3703793" y="340615"/>
            <a:ext cx="5074033" cy="4040500"/>
            <a:chOff x="4200499" y="340625"/>
            <a:chExt cx="4576973" cy="3344785"/>
          </a:xfrm>
        </p:grpSpPr>
        <p:pic>
          <p:nvPicPr>
            <p:cNvPr id="238" name="Google Shape;238;p34"/>
            <p:cNvPicPr preferRelativeResize="0"/>
            <p:nvPr/>
          </p:nvPicPr>
          <p:blipFill>
            <a:blip r:embed="rId4">
              <a:alphaModFix/>
            </a:blip>
            <a:stretch>
              <a:fillRect/>
            </a:stretch>
          </p:blipFill>
          <p:spPr>
            <a:xfrm>
              <a:off x="4200499" y="340625"/>
              <a:ext cx="4576973" cy="1870576"/>
            </a:xfrm>
            <a:prstGeom prst="rect">
              <a:avLst/>
            </a:prstGeom>
            <a:noFill/>
            <a:ln>
              <a:noFill/>
            </a:ln>
          </p:spPr>
        </p:pic>
        <p:pic>
          <p:nvPicPr>
            <p:cNvPr id="239" name="Google Shape;239;p34"/>
            <p:cNvPicPr preferRelativeResize="0"/>
            <p:nvPr/>
          </p:nvPicPr>
          <p:blipFill>
            <a:blip r:embed="rId5">
              <a:alphaModFix/>
            </a:blip>
            <a:stretch>
              <a:fillRect/>
            </a:stretch>
          </p:blipFill>
          <p:spPr>
            <a:xfrm>
              <a:off x="4200500" y="2049500"/>
              <a:ext cx="4576973" cy="163591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75" name="Google Shape;75;p15"/>
          <p:cNvGrpSpPr/>
          <p:nvPr/>
        </p:nvGrpSpPr>
        <p:grpSpPr>
          <a:xfrm>
            <a:off x="3985950" y="596179"/>
            <a:ext cx="3952500" cy="498027"/>
            <a:chOff x="3751175" y="593900"/>
            <a:chExt cx="3952500" cy="496290"/>
          </a:xfrm>
        </p:grpSpPr>
        <p:cxnSp>
          <p:nvCxnSpPr>
            <p:cNvPr id="76" name="Google Shape;76;p15"/>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77" name="Google Shape;77;p15"/>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78" name="Google Shape;78;p15"/>
          <p:cNvSpPr txBox="1"/>
          <p:nvPr/>
        </p:nvSpPr>
        <p:spPr>
          <a:xfrm>
            <a:off x="2005800" y="460438"/>
            <a:ext cx="51324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Data Collection</a:t>
            </a:r>
            <a:endParaRPr i="1" sz="3800">
              <a:solidFill>
                <a:schemeClr val="lt1"/>
              </a:solidFill>
              <a:latin typeface="Roboto"/>
              <a:ea typeface="Roboto"/>
              <a:cs typeface="Roboto"/>
              <a:sym typeface="Roboto"/>
            </a:endParaRPr>
          </a:p>
        </p:txBody>
      </p:sp>
      <p:sp>
        <p:nvSpPr>
          <p:cNvPr id="79" name="Google Shape;79;p15"/>
          <p:cNvSpPr txBox="1"/>
          <p:nvPr/>
        </p:nvSpPr>
        <p:spPr>
          <a:xfrm>
            <a:off x="472850" y="1458325"/>
            <a:ext cx="6812100" cy="3292500"/>
          </a:xfrm>
          <a:prstGeom prst="rect">
            <a:avLst/>
          </a:prstGeom>
          <a:noFill/>
          <a:ln>
            <a:noFill/>
          </a:ln>
        </p:spPr>
        <p:txBody>
          <a:bodyPr anchorCtr="0" anchor="t" bIns="91425" lIns="91425" spcFirstLastPara="1" rIns="91425" wrap="square" tIns="91425">
            <a:spAutoFit/>
          </a:bodyPr>
          <a:lstStyle/>
          <a:p>
            <a:pPr indent="-228600" lvl="0" marL="457200" rtl="0" algn="l">
              <a:lnSpc>
                <a:spcPct val="115000"/>
              </a:lnSpc>
              <a:spcBef>
                <a:spcPts val="1200"/>
              </a:spcBef>
              <a:spcAft>
                <a:spcPts val="0"/>
              </a:spcAft>
              <a:buNone/>
            </a:pPr>
            <a:r>
              <a:rPr b="1" lang="en">
                <a:solidFill>
                  <a:schemeClr val="lt1"/>
                </a:solidFill>
                <a:latin typeface="Roboto"/>
                <a:ea typeface="Roboto"/>
                <a:cs typeface="Roboto"/>
                <a:sym typeface="Roboto"/>
              </a:rPr>
              <a:t>Data Source:</a:t>
            </a:r>
            <a:endParaRPr b="1">
              <a:solidFill>
                <a:schemeClr val="lt1"/>
              </a:solidFill>
              <a:latin typeface="Roboto"/>
              <a:ea typeface="Roboto"/>
              <a:cs typeface="Roboto"/>
              <a:sym typeface="Roboto"/>
            </a:endParaRPr>
          </a:p>
          <a:p>
            <a:pPr indent="-317500" lvl="0" marL="457200" rtl="0" algn="l">
              <a:lnSpc>
                <a:spcPct val="115000"/>
              </a:lnSpc>
              <a:spcBef>
                <a:spcPts val="1200"/>
              </a:spcBef>
              <a:spcAft>
                <a:spcPts val="0"/>
              </a:spcAft>
              <a:buClr>
                <a:schemeClr val="lt1"/>
              </a:buClr>
              <a:buSzPts val="1400"/>
              <a:buChar char="●"/>
            </a:pPr>
            <a:r>
              <a:rPr lang="en">
                <a:solidFill>
                  <a:schemeClr val="lt1"/>
                </a:solidFill>
                <a:latin typeface="Roboto"/>
                <a:ea typeface="Roboto"/>
                <a:cs typeface="Roboto"/>
                <a:sym typeface="Roboto"/>
              </a:rPr>
              <a:t>Collected historical stock data from </a:t>
            </a:r>
            <a:r>
              <a:rPr b="1" lang="en">
                <a:solidFill>
                  <a:schemeClr val="lt1"/>
                </a:solidFill>
                <a:latin typeface="Roboto"/>
                <a:ea typeface="Roboto"/>
                <a:cs typeface="Roboto"/>
                <a:sym typeface="Roboto"/>
              </a:rPr>
              <a:t>Alpha Vantage</a:t>
            </a:r>
            <a:r>
              <a:rPr lang="en">
                <a:solidFill>
                  <a:schemeClr val="lt1"/>
                </a:solidFill>
                <a:latin typeface="Roboto"/>
                <a:ea typeface="Roboto"/>
                <a:cs typeface="Roboto"/>
                <a:sym typeface="Roboto"/>
              </a:rPr>
              <a:t> API, focusing on three companies: Microsoft (MSFT), Tesla (TSLA), and Google (GOOGL).</a:t>
            </a:r>
            <a:endParaRPr>
              <a:solidFill>
                <a:schemeClr val="lt1"/>
              </a:solidFill>
              <a:latin typeface="Roboto"/>
              <a:ea typeface="Roboto"/>
              <a:cs typeface="Roboto"/>
              <a:sym typeface="Roboto"/>
            </a:endParaRPr>
          </a:p>
          <a:p>
            <a:pPr indent="0" lvl="0" marL="0" rtl="0" algn="l">
              <a:lnSpc>
                <a:spcPct val="115000"/>
              </a:lnSpc>
              <a:spcBef>
                <a:spcPts val="1200"/>
              </a:spcBef>
              <a:spcAft>
                <a:spcPts val="0"/>
              </a:spcAft>
              <a:buNone/>
            </a:pPr>
            <a:r>
              <a:rPr b="1" lang="en">
                <a:solidFill>
                  <a:schemeClr val="lt1"/>
                </a:solidFill>
                <a:latin typeface="Roboto"/>
                <a:ea typeface="Roboto"/>
                <a:cs typeface="Roboto"/>
                <a:sym typeface="Roboto"/>
              </a:rPr>
              <a:t>     Data Details:</a:t>
            </a:r>
            <a:endParaRPr b="1">
              <a:solidFill>
                <a:schemeClr val="lt1"/>
              </a:solidFill>
              <a:latin typeface="Roboto"/>
              <a:ea typeface="Roboto"/>
              <a:cs typeface="Roboto"/>
              <a:sym typeface="Roboto"/>
            </a:endParaRPr>
          </a:p>
          <a:p>
            <a:pPr indent="-317500" lvl="0" marL="457200" rtl="0" algn="l">
              <a:lnSpc>
                <a:spcPct val="115000"/>
              </a:lnSpc>
              <a:spcBef>
                <a:spcPts val="1200"/>
              </a:spcBef>
              <a:spcAft>
                <a:spcPts val="0"/>
              </a:spcAft>
              <a:buClr>
                <a:schemeClr val="lt1"/>
              </a:buClr>
              <a:buSzPts val="1400"/>
              <a:buChar char="●"/>
            </a:pPr>
            <a:r>
              <a:rPr lang="en">
                <a:solidFill>
                  <a:schemeClr val="lt1"/>
                </a:solidFill>
                <a:latin typeface="Roboto"/>
                <a:ea typeface="Roboto"/>
                <a:cs typeface="Roboto"/>
                <a:sym typeface="Roboto"/>
              </a:rPr>
              <a:t>Retrieved </a:t>
            </a:r>
            <a:r>
              <a:rPr b="1" lang="en">
                <a:solidFill>
                  <a:schemeClr val="lt1"/>
                </a:solidFill>
                <a:latin typeface="Roboto"/>
                <a:ea typeface="Roboto"/>
                <a:cs typeface="Roboto"/>
                <a:sym typeface="Roboto"/>
              </a:rPr>
              <a:t>over 5 years of daily data</a:t>
            </a:r>
            <a:r>
              <a:rPr lang="en">
                <a:solidFill>
                  <a:schemeClr val="lt1"/>
                </a:solidFill>
                <a:latin typeface="Roboto"/>
                <a:ea typeface="Roboto"/>
                <a:cs typeface="Roboto"/>
                <a:sym typeface="Roboto"/>
              </a:rPr>
              <a:t> to maximize trend and seasonality analysis, using all available historical data from Alpha Vantage.</a:t>
            </a:r>
            <a:endParaRPr>
              <a:solidFill>
                <a:schemeClr val="lt1"/>
              </a:solidFill>
              <a:latin typeface="Roboto"/>
              <a:ea typeface="Roboto"/>
              <a:cs typeface="Roboto"/>
              <a:sym typeface="Roboto"/>
            </a:endParaRPr>
          </a:p>
          <a:p>
            <a:pPr indent="-317500" lvl="0" marL="457200" rtl="0" algn="l">
              <a:lnSpc>
                <a:spcPct val="115000"/>
              </a:lnSpc>
              <a:spcBef>
                <a:spcPts val="0"/>
              </a:spcBef>
              <a:spcAft>
                <a:spcPts val="0"/>
              </a:spcAft>
              <a:buClr>
                <a:schemeClr val="lt1"/>
              </a:buClr>
              <a:buSzPts val="1400"/>
              <a:buChar char="●"/>
            </a:pPr>
            <a:r>
              <a:rPr lang="en">
                <a:solidFill>
                  <a:schemeClr val="lt1"/>
                </a:solidFill>
                <a:latin typeface="Roboto"/>
                <a:ea typeface="Roboto"/>
                <a:cs typeface="Roboto"/>
                <a:sym typeface="Roboto"/>
              </a:rPr>
              <a:t>Included </a:t>
            </a:r>
            <a:r>
              <a:rPr b="1" lang="en">
                <a:solidFill>
                  <a:schemeClr val="lt1"/>
                </a:solidFill>
                <a:latin typeface="Roboto"/>
                <a:ea typeface="Roboto"/>
                <a:cs typeface="Roboto"/>
                <a:sym typeface="Roboto"/>
              </a:rPr>
              <a:t>daily price points</a:t>
            </a:r>
            <a:r>
              <a:rPr lang="en">
                <a:solidFill>
                  <a:schemeClr val="lt1"/>
                </a:solidFill>
                <a:latin typeface="Roboto"/>
                <a:ea typeface="Roboto"/>
                <a:cs typeface="Roboto"/>
                <a:sym typeface="Roboto"/>
              </a:rPr>
              <a:t> (Open, High, Low, Close), </a:t>
            </a:r>
            <a:r>
              <a:rPr b="1" lang="en">
                <a:solidFill>
                  <a:schemeClr val="lt1"/>
                </a:solidFill>
                <a:latin typeface="Roboto"/>
                <a:ea typeface="Roboto"/>
                <a:cs typeface="Roboto"/>
                <a:sym typeface="Roboto"/>
              </a:rPr>
              <a:t>trading volume</a:t>
            </a:r>
            <a:r>
              <a:rPr lang="en">
                <a:solidFill>
                  <a:schemeClr val="lt1"/>
                </a:solidFill>
                <a:latin typeface="Roboto"/>
                <a:ea typeface="Roboto"/>
                <a:cs typeface="Roboto"/>
                <a:sym typeface="Roboto"/>
              </a:rPr>
              <a:t>, and optional technical indicators like </a:t>
            </a:r>
            <a:r>
              <a:rPr b="1" lang="en">
                <a:solidFill>
                  <a:schemeClr val="lt1"/>
                </a:solidFill>
                <a:latin typeface="Roboto"/>
                <a:ea typeface="Roboto"/>
                <a:cs typeface="Roboto"/>
                <a:sym typeface="Roboto"/>
              </a:rPr>
              <a:t>moving averages</a:t>
            </a:r>
            <a:r>
              <a:rPr lang="en">
                <a:solidFill>
                  <a:schemeClr val="lt1"/>
                </a:solidFill>
                <a:latin typeface="Roboto"/>
                <a:ea typeface="Roboto"/>
                <a:cs typeface="Roboto"/>
                <a:sym typeface="Roboto"/>
              </a:rPr>
              <a:t> to enhance analysis</a:t>
            </a:r>
            <a:endParaRPr>
              <a:solidFill>
                <a:schemeClr val="lt1"/>
              </a:solidFill>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lt1"/>
              </a:solidFill>
              <a:latin typeface="Roboto"/>
              <a:ea typeface="Roboto"/>
              <a:cs typeface="Roboto"/>
              <a:sym typeface="Roboto"/>
            </a:endParaRPr>
          </a:p>
          <a:p>
            <a:pPr indent="0" lvl="0" marL="0" rtl="0" algn="l">
              <a:lnSpc>
                <a:spcPct val="100000"/>
              </a:lnSpc>
              <a:spcBef>
                <a:spcPts val="1200"/>
              </a:spcBef>
              <a:spcAft>
                <a:spcPts val="0"/>
              </a:spcAft>
              <a:buNone/>
            </a:pPr>
            <a:r>
              <a:t/>
            </a:r>
            <a:endParaRPr b="1" sz="7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6"/>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85" name="Google Shape;85;p16"/>
          <p:cNvGrpSpPr/>
          <p:nvPr/>
        </p:nvGrpSpPr>
        <p:grpSpPr>
          <a:xfrm>
            <a:off x="3985950" y="596179"/>
            <a:ext cx="3952500" cy="498027"/>
            <a:chOff x="3751175" y="593900"/>
            <a:chExt cx="3952500" cy="496290"/>
          </a:xfrm>
        </p:grpSpPr>
        <p:cxnSp>
          <p:nvCxnSpPr>
            <p:cNvPr id="86" name="Google Shape;86;p16"/>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87" name="Google Shape;87;p16"/>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88" name="Google Shape;88;p16"/>
          <p:cNvSpPr txBox="1"/>
          <p:nvPr/>
        </p:nvSpPr>
        <p:spPr>
          <a:xfrm>
            <a:off x="2005800" y="460438"/>
            <a:ext cx="51324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Data Collection</a:t>
            </a:r>
            <a:endParaRPr i="1" sz="3800">
              <a:solidFill>
                <a:schemeClr val="lt1"/>
              </a:solidFill>
              <a:latin typeface="Roboto"/>
              <a:ea typeface="Roboto"/>
              <a:cs typeface="Roboto"/>
              <a:sym typeface="Roboto"/>
            </a:endParaRPr>
          </a:p>
        </p:txBody>
      </p:sp>
      <p:sp>
        <p:nvSpPr>
          <p:cNvPr id="89" name="Google Shape;89;p16"/>
          <p:cNvSpPr txBox="1"/>
          <p:nvPr/>
        </p:nvSpPr>
        <p:spPr>
          <a:xfrm>
            <a:off x="462600" y="1150925"/>
            <a:ext cx="8359200" cy="431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latin typeface="Roboto"/>
                <a:ea typeface="Roboto"/>
                <a:cs typeface="Roboto"/>
                <a:sym typeface="Roboto"/>
              </a:rPr>
              <a:t>Benefits of Using Alpha Vantage vs. Yahoo Finance</a:t>
            </a:r>
            <a:endParaRPr b="1" sz="1300">
              <a:solidFill>
                <a:schemeClr val="lt1"/>
              </a:solidFill>
              <a:latin typeface="Roboto"/>
              <a:ea typeface="Roboto"/>
              <a:cs typeface="Roboto"/>
              <a:sym typeface="Roboto"/>
            </a:endParaRPr>
          </a:p>
          <a:p>
            <a:pPr indent="-298450" lvl="0" marL="457200" rtl="0" algn="l">
              <a:lnSpc>
                <a:spcPct val="115000"/>
              </a:lnSpc>
              <a:spcBef>
                <a:spcPts val="1200"/>
              </a:spcBef>
              <a:spcAft>
                <a:spcPts val="0"/>
              </a:spcAft>
              <a:buClr>
                <a:schemeClr val="lt1"/>
              </a:buClr>
              <a:buSzPts val="1100"/>
              <a:buFont typeface="Roboto"/>
              <a:buAutoNum type="arabicPeriod"/>
            </a:pPr>
            <a:r>
              <a:rPr b="1" lang="en" sz="1100">
                <a:solidFill>
                  <a:schemeClr val="lt1"/>
                </a:solidFill>
                <a:latin typeface="Roboto"/>
                <a:ea typeface="Roboto"/>
                <a:cs typeface="Roboto"/>
                <a:sym typeface="Roboto"/>
              </a:rPr>
              <a:t>API Accessibility and Free Tier</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Alpha Vantage:</a:t>
            </a:r>
            <a:r>
              <a:rPr lang="en" sz="1100">
                <a:solidFill>
                  <a:schemeClr val="lt1"/>
                </a:solidFill>
                <a:latin typeface="Roboto"/>
                <a:ea typeface="Roboto"/>
                <a:cs typeface="Roboto"/>
                <a:sym typeface="Roboto"/>
              </a:rPr>
              <a:t> Offers a free API key with daily limits, allowing users to access a variety of market data without an upfront cost.</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Yahoo Finance:</a:t>
            </a:r>
            <a:r>
              <a:rPr lang="en" sz="1100">
                <a:solidFill>
                  <a:schemeClr val="lt1"/>
                </a:solidFill>
                <a:latin typeface="Roboto"/>
                <a:ea typeface="Roboto"/>
                <a:cs typeface="Roboto"/>
                <a:sym typeface="Roboto"/>
              </a:rPr>
              <a:t> While free for general browsing, it has more limited data API access unless you use third-party packages, some of which are unreliable or outdated.</a:t>
            </a:r>
            <a:endParaRPr sz="1100">
              <a:solidFill>
                <a:schemeClr val="lt1"/>
              </a:solidFill>
              <a:latin typeface="Roboto"/>
              <a:ea typeface="Roboto"/>
              <a:cs typeface="Roboto"/>
              <a:sym typeface="Roboto"/>
            </a:endParaRPr>
          </a:p>
          <a:p>
            <a:pPr indent="-298450" lvl="0" marL="457200" rtl="0" algn="l">
              <a:lnSpc>
                <a:spcPct val="115000"/>
              </a:lnSpc>
              <a:spcBef>
                <a:spcPts val="0"/>
              </a:spcBef>
              <a:spcAft>
                <a:spcPts val="0"/>
              </a:spcAft>
              <a:buClr>
                <a:schemeClr val="lt1"/>
              </a:buClr>
              <a:buSzPts val="1100"/>
              <a:buFont typeface="Roboto"/>
              <a:buAutoNum type="arabicPeriod"/>
            </a:pPr>
            <a:r>
              <a:rPr b="1" lang="en" sz="1100">
                <a:solidFill>
                  <a:schemeClr val="lt1"/>
                </a:solidFill>
                <a:latin typeface="Roboto"/>
                <a:ea typeface="Roboto"/>
                <a:cs typeface="Roboto"/>
                <a:sym typeface="Roboto"/>
              </a:rPr>
              <a:t>Data Variety and Technical Indicators</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Alpha Vantage:</a:t>
            </a:r>
            <a:r>
              <a:rPr lang="en" sz="1100">
                <a:solidFill>
                  <a:schemeClr val="lt1"/>
                </a:solidFill>
                <a:latin typeface="Roboto"/>
                <a:ea typeface="Roboto"/>
                <a:cs typeface="Roboto"/>
                <a:sym typeface="Roboto"/>
              </a:rPr>
              <a:t> Provides extensive technical indicators (e.g., moving averages, RSI, MACD), which can be directly accessed through the API, saving time on calculations.</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Yahoo Finance:</a:t>
            </a:r>
            <a:r>
              <a:rPr lang="en" sz="1100">
                <a:solidFill>
                  <a:schemeClr val="lt1"/>
                </a:solidFill>
                <a:latin typeface="Roboto"/>
                <a:ea typeface="Roboto"/>
                <a:cs typeface="Roboto"/>
                <a:sym typeface="Roboto"/>
              </a:rPr>
              <a:t> Includes basic historical price data but lacks as many built-in technical indicators in its API.</a:t>
            </a:r>
            <a:endParaRPr sz="1100">
              <a:solidFill>
                <a:schemeClr val="lt1"/>
              </a:solidFill>
              <a:latin typeface="Roboto"/>
              <a:ea typeface="Roboto"/>
              <a:cs typeface="Roboto"/>
              <a:sym typeface="Roboto"/>
            </a:endParaRPr>
          </a:p>
          <a:p>
            <a:pPr indent="-298450" lvl="0" marL="457200" rtl="0" algn="l">
              <a:lnSpc>
                <a:spcPct val="115000"/>
              </a:lnSpc>
              <a:spcBef>
                <a:spcPts val="0"/>
              </a:spcBef>
              <a:spcAft>
                <a:spcPts val="0"/>
              </a:spcAft>
              <a:buClr>
                <a:schemeClr val="lt1"/>
              </a:buClr>
              <a:buSzPts val="1100"/>
              <a:buFont typeface="Roboto"/>
              <a:buAutoNum type="arabicPeriod"/>
            </a:pPr>
            <a:r>
              <a:rPr b="1" lang="en" sz="1100">
                <a:solidFill>
                  <a:schemeClr val="lt1"/>
                </a:solidFill>
                <a:latin typeface="Roboto"/>
                <a:ea typeface="Roboto"/>
                <a:cs typeface="Roboto"/>
                <a:sym typeface="Roboto"/>
              </a:rPr>
              <a:t>Reliable Historical Data</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Alpha Vantage:</a:t>
            </a:r>
            <a:r>
              <a:rPr lang="en" sz="1100">
                <a:solidFill>
                  <a:schemeClr val="lt1"/>
                </a:solidFill>
                <a:latin typeface="Roboto"/>
                <a:ea typeface="Roboto"/>
                <a:cs typeface="Roboto"/>
                <a:sym typeface="Roboto"/>
              </a:rPr>
              <a:t> Offers a well-organized API for fetching historical data over various time frames, which is ideal for developing ML models with long-term data requirements.</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Yahoo Finance:</a:t>
            </a:r>
            <a:r>
              <a:rPr lang="en" sz="1100">
                <a:solidFill>
                  <a:schemeClr val="lt1"/>
                </a:solidFill>
                <a:latin typeface="Roboto"/>
                <a:ea typeface="Roboto"/>
                <a:cs typeface="Roboto"/>
                <a:sym typeface="Roboto"/>
              </a:rPr>
              <a:t> Reliable for end-of-day data but can sometimes be inconsistent or have gaps in historical data access through third-party packages.</a:t>
            </a:r>
            <a:endParaRPr sz="1100">
              <a:solidFill>
                <a:schemeClr val="lt1"/>
              </a:solidFill>
              <a:latin typeface="Roboto"/>
              <a:ea typeface="Roboto"/>
              <a:cs typeface="Roboto"/>
              <a:sym typeface="Roboto"/>
            </a:endParaRPr>
          </a:p>
          <a:p>
            <a:pPr indent="-298450" lvl="0" marL="457200" rtl="0" algn="l">
              <a:lnSpc>
                <a:spcPct val="115000"/>
              </a:lnSpc>
              <a:spcBef>
                <a:spcPts val="0"/>
              </a:spcBef>
              <a:spcAft>
                <a:spcPts val="0"/>
              </a:spcAft>
              <a:buClr>
                <a:schemeClr val="lt1"/>
              </a:buClr>
              <a:buSzPts val="1100"/>
              <a:buFont typeface="Roboto"/>
              <a:buAutoNum type="arabicPeriod"/>
            </a:pPr>
            <a:r>
              <a:rPr b="1" lang="en" sz="1100">
                <a:solidFill>
                  <a:schemeClr val="lt1"/>
                </a:solidFill>
                <a:latin typeface="Roboto"/>
                <a:ea typeface="Roboto"/>
                <a:cs typeface="Roboto"/>
                <a:sym typeface="Roboto"/>
              </a:rPr>
              <a:t>Community and Documentation</a:t>
            </a:r>
            <a:endParaRPr b="1"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Alpha Vantage:</a:t>
            </a:r>
            <a:r>
              <a:rPr lang="en" sz="1100">
                <a:solidFill>
                  <a:schemeClr val="lt1"/>
                </a:solidFill>
                <a:latin typeface="Roboto"/>
                <a:ea typeface="Roboto"/>
                <a:cs typeface="Roboto"/>
                <a:sym typeface="Roboto"/>
              </a:rPr>
              <a:t> Known for clear documentation, making it beginner-friendly and easy to integrate into data projects.</a:t>
            </a:r>
            <a:endParaRPr sz="1100">
              <a:solidFill>
                <a:schemeClr val="lt1"/>
              </a:solidFill>
              <a:latin typeface="Roboto"/>
              <a:ea typeface="Roboto"/>
              <a:cs typeface="Roboto"/>
              <a:sym typeface="Roboto"/>
            </a:endParaRPr>
          </a:p>
          <a:p>
            <a:pPr indent="-298450" lvl="1" marL="914400" rtl="0" algn="l">
              <a:lnSpc>
                <a:spcPct val="115000"/>
              </a:lnSpc>
              <a:spcBef>
                <a:spcPts val="0"/>
              </a:spcBef>
              <a:spcAft>
                <a:spcPts val="0"/>
              </a:spcAft>
              <a:buClr>
                <a:schemeClr val="lt1"/>
              </a:buClr>
              <a:buSzPts val="1100"/>
              <a:buChar char="○"/>
            </a:pPr>
            <a:r>
              <a:rPr b="1" lang="en" sz="1100">
                <a:solidFill>
                  <a:schemeClr val="lt1"/>
                </a:solidFill>
                <a:latin typeface="Roboto"/>
                <a:ea typeface="Roboto"/>
                <a:cs typeface="Roboto"/>
                <a:sym typeface="Roboto"/>
              </a:rPr>
              <a:t>Yahoo Finance:</a:t>
            </a:r>
            <a:r>
              <a:rPr lang="en" sz="1100">
                <a:solidFill>
                  <a:schemeClr val="lt1"/>
                </a:solidFill>
                <a:latin typeface="Roboto"/>
                <a:ea typeface="Roboto"/>
                <a:cs typeface="Roboto"/>
                <a:sym typeface="Roboto"/>
              </a:rPr>
              <a:t> Limited official API documentation; often requires third-party libraries, which can lead to additional troubleshooting.</a:t>
            </a:r>
            <a:endParaRPr sz="1100">
              <a:solidFill>
                <a:schemeClr val="lt1"/>
              </a:solidFill>
              <a:latin typeface="Roboto"/>
              <a:ea typeface="Roboto"/>
              <a:cs typeface="Roboto"/>
              <a:sym typeface="Roboto"/>
            </a:endParaRPr>
          </a:p>
          <a:p>
            <a:pPr indent="-330200" lvl="0" marL="457200" rtl="0" algn="l">
              <a:lnSpc>
                <a:spcPct val="115000"/>
              </a:lnSpc>
              <a:spcBef>
                <a:spcPts val="0"/>
              </a:spcBef>
              <a:spcAft>
                <a:spcPts val="0"/>
              </a:spcAft>
              <a:buClr>
                <a:schemeClr val="lt1"/>
              </a:buClr>
              <a:buSzPts val="1600"/>
              <a:buFont typeface="Roboto"/>
              <a:buChar char="●"/>
            </a:pPr>
            <a:r>
              <a:t/>
            </a:r>
            <a:endParaRPr b="1" sz="1600">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7"/>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95" name="Google Shape;95;p17"/>
          <p:cNvGrpSpPr/>
          <p:nvPr/>
        </p:nvGrpSpPr>
        <p:grpSpPr>
          <a:xfrm>
            <a:off x="3985950" y="596179"/>
            <a:ext cx="3952500" cy="498027"/>
            <a:chOff x="3751175" y="593900"/>
            <a:chExt cx="3952500" cy="496290"/>
          </a:xfrm>
        </p:grpSpPr>
        <p:cxnSp>
          <p:nvCxnSpPr>
            <p:cNvPr id="96" name="Google Shape;96;p17"/>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97" name="Google Shape;97;p17"/>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98" name="Google Shape;98;p17"/>
          <p:cNvSpPr txBox="1"/>
          <p:nvPr/>
        </p:nvSpPr>
        <p:spPr>
          <a:xfrm>
            <a:off x="1304400" y="201268"/>
            <a:ext cx="6675600" cy="209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0"/>
              </a:spcAft>
              <a:buNone/>
            </a:pPr>
            <a:r>
              <a:rPr lang="en" sz="3600">
                <a:solidFill>
                  <a:schemeClr val="lt1"/>
                </a:solidFill>
                <a:latin typeface="Roboto"/>
                <a:ea typeface="Roboto"/>
                <a:cs typeface="Roboto"/>
                <a:sym typeface="Roboto"/>
              </a:rPr>
              <a:t>Model Selection and Advanced ML Methodologies</a:t>
            </a:r>
            <a:endParaRPr sz="3600">
              <a:solidFill>
                <a:schemeClr val="lt1"/>
              </a:solidFill>
              <a:latin typeface="Roboto"/>
              <a:ea typeface="Roboto"/>
              <a:cs typeface="Roboto"/>
              <a:sym typeface="Roboto"/>
            </a:endParaRPr>
          </a:p>
          <a:p>
            <a:pPr indent="0" lvl="0" marL="0" rtl="0" algn="l">
              <a:spcBef>
                <a:spcPts val="400"/>
              </a:spcBef>
              <a:spcAft>
                <a:spcPts val="0"/>
              </a:spcAft>
              <a:buNone/>
            </a:pPr>
            <a:r>
              <a:t/>
            </a:r>
            <a:endParaRPr sz="3800">
              <a:solidFill>
                <a:schemeClr val="lt1"/>
              </a:solidFill>
              <a:latin typeface="Roboto"/>
              <a:ea typeface="Roboto"/>
              <a:cs typeface="Roboto"/>
              <a:sym typeface="Roboto"/>
            </a:endParaRPr>
          </a:p>
        </p:txBody>
      </p:sp>
      <p:sp>
        <p:nvSpPr>
          <p:cNvPr id="99" name="Google Shape;99;p17"/>
          <p:cNvSpPr txBox="1"/>
          <p:nvPr/>
        </p:nvSpPr>
        <p:spPr>
          <a:xfrm>
            <a:off x="193050" y="1532000"/>
            <a:ext cx="7032900" cy="398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 sz="1300">
                <a:solidFill>
                  <a:schemeClr val="lt1"/>
                </a:solidFill>
                <a:latin typeface="Roboto"/>
                <a:ea typeface="Roboto"/>
                <a:cs typeface="Roboto"/>
                <a:sym typeface="Roboto"/>
              </a:rPr>
              <a:t>Deep Learning Model</a:t>
            </a:r>
            <a:endParaRPr b="1" sz="1300">
              <a:solidFill>
                <a:schemeClr val="lt1"/>
              </a:solidFill>
              <a:latin typeface="Roboto"/>
              <a:ea typeface="Roboto"/>
              <a:cs typeface="Roboto"/>
              <a:sym typeface="Roboto"/>
            </a:endParaRPr>
          </a:p>
          <a:p>
            <a:pPr indent="-311150" lvl="0" marL="457200" rtl="0" algn="l">
              <a:lnSpc>
                <a:spcPct val="115000"/>
              </a:lnSpc>
              <a:spcBef>
                <a:spcPts val="1200"/>
              </a:spcBef>
              <a:spcAft>
                <a:spcPts val="0"/>
              </a:spcAft>
              <a:buClr>
                <a:schemeClr val="lt1"/>
              </a:buClr>
              <a:buSzPts val="1300"/>
              <a:buFont typeface="Roboto"/>
              <a:buChar char="●"/>
            </a:pPr>
            <a:r>
              <a:rPr b="1" lang="en" sz="1300">
                <a:solidFill>
                  <a:schemeClr val="lt1"/>
                </a:solidFill>
                <a:latin typeface="Roboto"/>
                <a:ea typeface="Roboto"/>
                <a:cs typeface="Roboto"/>
                <a:sym typeface="Roboto"/>
              </a:rPr>
              <a:t>LSTM (Long Short-Term Memory) or Transformer Models</a:t>
            </a:r>
            <a:endParaRPr b="1" sz="1300">
              <a:solidFill>
                <a:schemeClr val="lt1"/>
              </a:solidFill>
              <a:latin typeface="Roboto"/>
              <a:ea typeface="Roboto"/>
              <a:cs typeface="Roboto"/>
              <a:sym typeface="Roboto"/>
            </a:endParaRPr>
          </a:p>
          <a:p>
            <a:pPr indent="-311150" lvl="1" marL="914400" rtl="0" algn="l">
              <a:lnSpc>
                <a:spcPct val="115000"/>
              </a:lnSpc>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Ideal for handling sequential time series data, like stock prices, where patterns and dependencies can span over time.</a:t>
            </a:r>
            <a:endParaRPr sz="1300">
              <a:solidFill>
                <a:schemeClr val="lt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b="1" lang="en" sz="1300">
                <a:solidFill>
                  <a:schemeClr val="lt1"/>
                </a:solidFill>
                <a:latin typeface="Roboto"/>
                <a:ea typeface="Roboto"/>
                <a:cs typeface="Roboto"/>
                <a:sym typeface="Roboto"/>
              </a:rPr>
              <a:t>Libraries Used</a:t>
            </a:r>
            <a:endParaRPr b="1" sz="1300">
              <a:solidFill>
                <a:schemeClr val="lt1"/>
              </a:solidFill>
              <a:latin typeface="Roboto"/>
              <a:ea typeface="Roboto"/>
              <a:cs typeface="Roboto"/>
              <a:sym typeface="Roboto"/>
            </a:endParaRPr>
          </a:p>
          <a:p>
            <a:pPr indent="-311150" lvl="0" marL="457200" rtl="0" algn="l">
              <a:lnSpc>
                <a:spcPct val="115000"/>
              </a:lnSpc>
              <a:spcBef>
                <a:spcPts val="1200"/>
              </a:spcBef>
              <a:spcAft>
                <a:spcPts val="0"/>
              </a:spcAft>
              <a:buClr>
                <a:schemeClr val="lt1"/>
              </a:buClr>
              <a:buSzPts val="1300"/>
              <a:buFont typeface="Roboto"/>
              <a:buChar char="●"/>
            </a:pPr>
            <a:r>
              <a:rPr b="1" lang="en" sz="1300">
                <a:solidFill>
                  <a:schemeClr val="lt1"/>
                </a:solidFill>
                <a:latin typeface="Roboto"/>
                <a:ea typeface="Roboto"/>
                <a:cs typeface="Roboto"/>
                <a:sym typeface="Roboto"/>
              </a:rPr>
              <a:t>Keras</a:t>
            </a:r>
            <a:endParaRPr b="1" sz="1300">
              <a:solidFill>
                <a:schemeClr val="lt1"/>
              </a:solidFill>
              <a:latin typeface="Roboto"/>
              <a:ea typeface="Roboto"/>
              <a:cs typeface="Roboto"/>
              <a:sym typeface="Roboto"/>
            </a:endParaRPr>
          </a:p>
          <a:p>
            <a:pPr indent="-311150" lvl="1" marL="914400" rtl="0" algn="l">
              <a:lnSpc>
                <a:spcPct val="115000"/>
              </a:lnSpc>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High-level neural networks library, built on top of TensorFlow.</a:t>
            </a:r>
            <a:endParaRPr sz="1300">
              <a:solidFill>
                <a:schemeClr val="lt1"/>
              </a:solidFill>
              <a:latin typeface="Roboto"/>
              <a:ea typeface="Roboto"/>
              <a:cs typeface="Roboto"/>
              <a:sym typeface="Roboto"/>
            </a:endParaRPr>
          </a:p>
          <a:p>
            <a:pPr indent="-311150" lvl="1" marL="914400" rtl="0" algn="l">
              <a:lnSpc>
                <a:spcPct val="115000"/>
              </a:lnSpc>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Simplifies building complex models, making it faster to experiment with LSTM layers.</a:t>
            </a:r>
            <a:endParaRPr sz="1300">
              <a:solidFill>
                <a:schemeClr val="lt1"/>
              </a:solidFill>
              <a:latin typeface="Roboto"/>
              <a:ea typeface="Roboto"/>
              <a:cs typeface="Roboto"/>
              <a:sym typeface="Roboto"/>
            </a:endParaRPr>
          </a:p>
          <a:p>
            <a:pPr indent="-311150" lvl="1" marL="914400" rtl="0" algn="l">
              <a:lnSpc>
                <a:spcPct val="115000"/>
              </a:lnSpc>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Ideal for training and deploying deep learning models, especially within TensorFlow’s environment.</a:t>
            </a:r>
            <a:endParaRPr sz="1300">
              <a:solidFill>
                <a:schemeClr val="lt1"/>
              </a:solidFill>
              <a:latin typeface="Roboto"/>
              <a:ea typeface="Roboto"/>
              <a:cs typeface="Roboto"/>
              <a:sym typeface="Roboto"/>
            </a:endParaRPr>
          </a:p>
          <a:p>
            <a:pPr indent="0" lvl="0" marL="0" rtl="0" algn="l">
              <a:lnSpc>
                <a:spcPct val="115000"/>
              </a:lnSpc>
              <a:spcBef>
                <a:spcPts val="1200"/>
              </a:spcBef>
              <a:spcAft>
                <a:spcPts val="0"/>
              </a:spcAft>
              <a:buNone/>
            </a:pPr>
            <a:r>
              <a:t/>
            </a:r>
            <a:endParaRPr b="1" sz="15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sz="1500">
              <a:solidFill>
                <a:schemeClr val="lt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18"/>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05" name="Google Shape;105;p18"/>
          <p:cNvGrpSpPr/>
          <p:nvPr/>
        </p:nvGrpSpPr>
        <p:grpSpPr>
          <a:xfrm>
            <a:off x="3985950" y="596179"/>
            <a:ext cx="3952500" cy="498027"/>
            <a:chOff x="3751175" y="593900"/>
            <a:chExt cx="3952500" cy="496290"/>
          </a:xfrm>
        </p:grpSpPr>
        <p:cxnSp>
          <p:nvCxnSpPr>
            <p:cNvPr id="106" name="Google Shape;106;p18"/>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07" name="Google Shape;107;p18"/>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08" name="Google Shape;108;p18"/>
          <p:cNvSpPr txBox="1"/>
          <p:nvPr/>
        </p:nvSpPr>
        <p:spPr>
          <a:xfrm>
            <a:off x="1304400" y="46043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Implementation Steps</a:t>
            </a:r>
            <a:endParaRPr sz="3800">
              <a:solidFill>
                <a:schemeClr val="lt1"/>
              </a:solidFill>
              <a:latin typeface="Roboto"/>
              <a:ea typeface="Roboto"/>
              <a:cs typeface="Roboto"/>
              <a:sym typeface="Roboto"/>
            </a:endParaRPr>
          </a:p>
        </p:txBody>
      </p:sp>
      <p:sp>
        <p:nvSpPr>
          <p:cNvPr id="109" name="Google Shape;109;p18"/>
          <p:cNvSpPr txBox="1"/>
          <p:nvPr/>
        </p:nvSpPr>
        <p:spPr>
          <a:xfrm>
            <a:off x="462600" y="1229950"/>
            <a:ext cx="8359200" cy="430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lt1"/>
                </a:solidFill>
                <a:latin typeface="Roboto"/>
                <a:ea typeface="Roboto"/>
                <a:cs typeface="Roboto"/>
                <a:sym typeface="Roboto"/>
              </a:rPr>
              <a:t>Step 1: Data Preparation</a:t>
            </a:r>
            <a:endParaRPr b="1" sz="1200">
              <a:solidFill>
                <a:schemeClr val="lt1"/>
              </a:solidFill>
              <a:latin typeface="Roboto"/>
              <a:ea typeface="Roboto"/>
              <a:cs typeface="Roboto"/>
              <a:sym typeface="Roboto"/>
            </a:endParaRPr>
          </a:p>
          <a:p>
            <a:pPr indent="-304800" lvl="0" marL="457200" rtl="0" algn="l">
              <a:lnSpc>
                <a:spcPct val="115000"/>
              </a:lnSpc>
              <a:spcBef>
                <a:spcPts val="1200"/>
              </a:spcBef>
              <a:spcAft>
                <a:spcPts val="0"/>
              </a:spcAft>
              <a:buClr>
                <a:schemeClr val="lt1"/>
              </a:buClr>
              <a:buSzPts val="1200"/>
              <a:buFont typeface="Roboto"/>
              <a:buAutoNum type="arabicPeriod"/>
            </a:pPr>
            <a:r>
              <a:rPr b="1" lang="en" sz="1200">
                <a:solidFill>
                  <a:schemeClr val="lt1"/>
                </a:solidFill>
                <a:latin typeface="Roboto"/>
                <a:ea typeface="Roboto"/>
                <a:cs typeface="Roboto"/>
                <a:sym typeface="Roboto"/>
              </a:rPr>
              <a:t>Preprocessing</a:t>
            </a:r>
            <a:endParaRPr b="1"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b="1" lang="en" sz="1200">
                <a:solidFill>
                  <a:schemeClr val="lt1"/>
                </a:solidFill>
                <a:latin typeface="Roboto"/>
                <a:ea typeface="Roboto"/>
                <a:cs typeface="Roboto"/>
                <a:sym typeface="Roboto"/>
              </a:rPr>
              <a:t>Normalize/Scale Price Data</a:t>
            </a:r>
            <a:endParaRPr b="1"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Adjusts the range of the data to improve model convergence and accuracy.</a:t>
            </a:r>
            <a:endParaRPr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Helps in stabilizing the learning process and achieving better performance.</a:t>
            </a:r>
            <a:endParaRPr sz="1200">
              <a:solidFill>
                <a:schemeClr val="lt1"/>
              </a:solidFill>
              <a:latin typeface="Roboto"/>
              <a:ea typeface="Roboto"/>
              <a:cs typeface="Roboto"/>
              <a:sym typeface="Roboto"/>
            </a:endParaRPr>
          </a:p>
          <a:p>
            <a:pPr indent="-304800" lvl="0" marL="457200" rtl="0" algn="l">
              <a:lnSpc>
                <a:spcPct val="115000"/>
              </a:lnSpc>
              <a:spcBef>
                <a:spcPts val="0"/>
              </a:spcBef>
              <a:spcAft>
                <a:spcPts val="0"/>
              </a:spcAft>
              <a:buClr>
                <a:schemeClr val="lt1"/>
              </a:buClr>
              <a:buSzPts val="1200"/>
              <a:buFont typeface="Roboto"/>
              <a:buAutoNum type="arabicPeriod"/>
            </a:pPr>
            <a:r>
              <a:rPr b="1" lang="en" sz="1200">
                <a:solidFill>
                  <a:schemeClr val="lt1"/>
                </a:solidFill>
                <a:latin typeface="Roboto"/>
                <a:ea typeface="Roboto"/>
                <a:cs typeface="Roboto"/>
                <a:sym typeface="Roboto"/>
              </a:rPr>
              <a:t>Feature Engineering</a:t>
            </a:r>
            <a:endParaRPr b="1"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b="1" lang="en" sz="1200">
                <a:solidFill>
                  <a:schemeClr val="lt1"/>
                </a:solidFill>
                <a:latin typeface="Roboto"/>
                <a:ea typeface="Roboto"/>
                <a:cs typeface="Roboto"/>
                <a:sym typeface="Roboto"/>
              </a:rPr>
              <a:t>Enhance Predictive Power</a:t>
            </a:r>
            <a:endParaRPr b="1"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Include relevant features such as:</a:t>
            </a:r>
            <a:endParaRPr sz="1200">
              <a:solidFill>
                <a:schemeClr val="lt1"/>
              </a:solidFill>
              <a:latin typeface="Roboto"/>
              <a:ea typeface="Roboto"/>
              <a:cs typeface="Roboto"/>
              <a:sym typeface="Roboto"/>
            </a:endParaRPr>
          </a:p>
          <a:p>
            <a:pPr indent="-304800" lvl="3" marL="18288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Rolling Averages</a:t>
            </a:r>
            <a:r>
              <a:rPr lang="en" sz="1200">
                <a:solidFill>
                  <a:schemeClr val="lt1"/>
                </a:solidFill>
                <a:latin typeface="Roboto"/>
                <a:ea typeface="Roboto"/>
                <a:cs typeface="Roboto"/>
                <a:sym typeface="Roboto"/>
              </a:rPr>
              <a:t>: Smooth out price data to identify trends.</a:t>
            </a:r>
            <a:endParaRPr sz="1200">
              <a:solidFill>
                <a:schemeClr val="lt1"/>
              </a:solidFill>
              <a:latin typeface="Roboto"/>
              <a:ea typeface="Roboto"/>
              <a:cs typeface="Roboto"/>
              <a:sym typeface="Roboto"/>
            </a:endParaRPr>
          </a:p>
          <a:p>
            <a:pPr indent="-304800" lvl="3" marL="18288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Trading Volume</a:t>
            </a:r>
            <a:r>
              <a:rPr lang="en" sz="1200">
                <a:solidFill>
                  <a:schemeClr val="lt1"/>
                </a:solidFill>
                <a:latin typeface="Roboto"/>
                <a:ea typeface="Roboto"/>
                <a:cs typeface="Roboto"/>
                <a:sym typeface="Roboto"/>
              </a:rPr>
              <a:t>: Offers insights into market activity and price movement potential.</a:t>
            </a:r>
            <a:endParaRPr sz="1200">
              <a:solidFill>
                <a:schemeClr val="lt1"/>
              </a:solidFill>
              <a:latin typeface="Roboto"/>
              <a:ea typeface="Roboto"/>
              <a:cs typeface="Roboto"/>
              <a:sym typeface="Roboto"/>
            </a:endParaRPr>
          </a:p>
          <a:p>
            <a:pPr indent="-304800" lvl="0" marL="457200" rtl="0" algn="l">
              <a:lnSpc>
                <a:spcPct val="115000"/>
              </a:lnSpc>
              <a:spcBef>
                <a:spcPts val="0"/>
              </a:spcBef>
              <a:spcAft>
                <a:spcPts val="0"/>
              </a:spcAft>
              <a:buClr>
                <a:schemeClr val="lt1"/>
              </a:buClr>
              <a:buSzPts val="1200"/>
              <a:buFont typeface="Roboto"/>
              <a:buAutoNum type="arabicPeriod"/>
            </a:pPr>
            <a:r>
              <a:rPr b="1" lang="en" sz="1200">
                <a:solidFill>
                  <a:schemeClr val="lt1"/>
                </a:solidFill>
                <a:latin typeface="Roboto"/>
                <a:ea typeface="Roboto"/>
                <a:cs typeface="Roboto"/>
                <a:sym typeface="Roboto"/>
              </a:rPr>
              <a:t>Train-Test Split</a:t>
            </a:r>
            <a:endParaRPr b="1"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b="1" lang="en" sz="1200">
                <a:solidFill>
                  <a:schemeClr val="lt1"/>
                </a:solidFill>
                <a:latin typeface="Roboto"/>
                <a:ea typeface="Roboto"/>
                <a:cs typeface="Roboto"/>
                <a:sym typeface="Roboto"/>
              </a:rPr>
              <a:t>Divide Data for Evaluation</a:t>
            </a:r>
            <a:endParaRPr b="1"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Split the dataset into:</a:t>
            </a:r>
            <a:endParaRPr sz="1200">
              <a:solidFill>
                <a:schemeClr val="lt1"/>
              </a:solidFill>
              <a:latin typeface="Roboto"/>
              <a:ea typeface="Roboto"/>
              <a:cs typeface="Roboto"/>
              <a:sym typeface="Roboto"/>
            </a:endParaRPr>
          </a:p>
          <a:p>
            <a:pPr indent="-304800" lvl="3" marL="18288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Training Set</a:t>
            </a:r>
            <a:r>
              <a:rPr lang="en" sz="1200">
                <a:solidFill>
                  <a:schemeClr val="lt1"/>
                </a:solidFill>
                <a:latin typeface="Roboto"/>
                <a:ea typeface="Roboto"/>
                <a:cs typeface="Roboto"/>
                <a:sym typeface="Roboto"/>
              </a:rPr>
              <a:t>: For model training.</a:t>
            </a:r>
            <a:endParaRPr sz="1200">
              <a:solidFill>
                <a:schemeClr val="lt1"/>
              </a:solidFill>
              <a:latin typeface="Roboto"/>
              <a:ea typeface="Roboto"/>
              <a:cs typeface="Roboto"/>
              <a:sym typeface="Roboto"/>
            </a:endParaRPr>
          </a:p>
          <a:p>
            <a:pPr indent="-304800" lvl="3" marL="18288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Validation Set</a:t>
            </a:r>
            <a:r>
              <a:rPr lang="en" sz="1200">
                <a:solidFill>
                  <a:schemeClr val="lt1"/>
                </a:solidFill>
                <a:latin typeface="Roboto"/>
                <a:ea typeface="Roboto"/>
                <a:cs typeface="Roboto"/>
                <a:sym typeface="Roboto"/>
              </a:rPr>
              <a:t>: For tuning model parameters.</a:t>
            </a:r>
            <a:endParaRPr sz="1200">
              <a:solidFill>
                <a:schemeClr val="lt1"/>
              </a:solidFill>
              <a:latin typeface="Roboto"/>
              <a:ea typeface="Roboto"/>
              <a:cs typeface="Roboto"/>
              <a:sym typeface="Roboto"/>
            </a:endParaRPr>
          </a:p>
          <a:p>
            <a:pPr indent="-304800" lvl="3" marL="18288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Test Set</a:t>
            </a:r>
            <a:r>
              <a:rPr lang="en" sz="1200">
                <a:solidFill>
                  <a:schemeClr val="lt1"/>
                </a:solidFill>
                <a:latin typeface="Roboto"/>
                <a:ea typeface="Roboto"/>
                <a:cs typeface="Roboto"/>
                <a:sym typeface="Roboto"/>
              </a:rPr>
              <a:t>: To evaluate model performance on unseen data, ensuring robustness and generalization.</a:t>
            </a:r>
            <a:endParaRPr sz="12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3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19"/>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15" name="Google Shape;115;p19"/>
          <p:cNvGrpSpPr/>
          <p:nvPr/>
        </p:nvGrpSpPr>
        <p:grpSpPr>
          <a:xfrm>
            <a:off x="3985950" y="596179"/>
            <a:ext cx="3952500" cy="498027"/>
            <a:chOff x="3751175" y="593900"/>
            <a:chExt cx="3952500" cy="496290"/>
          </a:xfrm>
        </p:grpSpPr>
        <p:cxnSp>
          <p:nvCxnSpPr>
            <p:cNvPr id="116" name="Google Shape;116;p19"/>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17" name="Google Shape;117;p19"/>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18" name="Google Shape;118;p19"/>
          <p:cNvSpPr txBox="1"/>
          <p:nvPr/>
        </p:nvSpPr>
        <p:spPr>
          <a:xfrm>
            <a:off x="1304400" y="460438"/>
            <a:ext cx="6675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800">
                <a:solidFill>
                  <a:schemeClr val="lt1"/>
                </a:solidFill>
                <a:latin typeface="Roboto"/>
                <a:ea typeface="Roboto"/>
                <a:cs typeface="Roboto"/>
                <a:sym typeface="Roboto"/>
              </a:rPr>
              <a:t>Model Development</a:t>
            </a:r>
            <a:endParaRPr sz="3800">
              <a:solidFill>
                <a:schemeClr val="lt1"/>
              </a:solidFill>
              <a:latin typeface="Roboto"/>
              <a:ea typeface="Roboto"/>
              <a:cs typeface="Roboto"/>
              <a:sym typeface="Roboto"/>
            </a:endParaRPr>
          </a:p>
        </p:txBody>
      </p:sp>
      <p:sp>
        <p:nvSpPr>
          <p:cNvPr id="119" name="Google Shape;119;p19"/>
          <p:cNvSpPr txBox="1"/>
          <p:nvPr/>
        </p:nvSpPr>
        <p:spPr>
          <a:xfrm>
            <a:off x="462600" y="1330800"/>
            <a:ext cx="8359200" cy="391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lt1"/>
                </a:solidFill>
                <a:latin typeface="Roboto"/>
                <a:ea typeface="Roboto"/>
                <a:cs typeface="Roboto"/>
                <a:sym typeface="Roboto"/>
              </a:rPr>
              <a:t>Step 2: Model Architecture</a:t>
            </a:r>
            <a:endParaRPr b="1">
              <a:solidFill>
                <a:schemeClr val="lt1"/>
              </a:solidFill>
              <a:latin typeface="Roboto"/>
              <a:ea typeface="Roboto"/>
              <a:cs typeface="Roboto"/>
              <a:sym typeface="Roboto"/>
            </a:endParaRPr>
          </a:p>
          <a:p>
            <a:pPr indent="-317500" lvl="0" marL="457200" rtl="0" algn="l">
              <a:lnSpc>
                <a:spcPct val="115000"/>
              </a:lnSpc>
              <a:spcBef>
                <a:spcPts val="1200"/>
              </a:spcBef>
              <a:spcAft>
                <a:spcPts val="0"/>
              </a:spcAft>
              <a:buClr>
                <a:schemeClr val="lt1"/>
              </a:buClr>
              <a:buSzPts val="1400"/>
              <a:buFont typeface="Roboto"/>
              <a:buChar char="●"/>
            </a:pPr>
            <a:r>
              <a:rPr b="1" lang="en">
                <a:solidFill>
                  <a:schemeClr val="lt1"/>
                </a:solidFill>
                <a:latin typeface="Roboto"/>
                <a:ea typeface="Roboto"/>
                <a:cs typeface="Roboto"/>
                <a:sym typeface="Roboto"/>
              </a:rPr>
              <a:t>LSTM Model in Keras</a:t>
            </a:r>
            <a:endParaRPr b="1">
              <a:solidFill>
                <a:schemeClr val="lt1"/>
              </a:solidFill>
              <a:latin typeface="Roboto"/>
              <a:ea typeface="Roboto"/>
              <a:cs typeface="Roboto"/>
              <a:sym typeface="Roboto"/>
            </a:endParaRPr>
          </a:p>
          <a:p>
            <a:pPr indent="-317500" lvl="1" marL="914400" rtl="0" algn="l">
              <a:lnSpc>
                <a:spcPct val="115000"/>
              </a:lnSpc>
              <a:spcBef>
                <a:spcPts val="0"/>
              </a:spcBef>
              <a:spcAft>
                <a:spcPts val="0"/>
              </a:spcAft>
              <a:buClr>
                <a:schemeClr val="lt1"/>
              </a:buClr>
              <a:buSzPts val="1400"/>
              <a:buChar char="○"/>
            </a:pPr>
            <a:r>
              <a:rPr b="1" lang="en">
                <a:solidFill>
                  <a:schemeClr val="lt1"/>
                </a:solidFill>
                <a:latin typeface="Roboto"/>
                <a:ea typeface="Roboto"/>
                <a:cs typeface="Roboto"/>
                <a:sym typeface="Roboto"/>
              </a:rPr>
              <a:t>Purpose</a:t>
            </a:r>
            <a:r>
              <a:rPr lang="en">
                <a:solidFill>
                  <a:schemeClr val="lt1"/>
                </a:solidFill>
                <a:latin typeface="Roboto"/>
                <a:ea typeface="Roboto"/>
                <a:cs typeface="Roboto"/>
                <a:sym typeface="Roboto"/>
              </a:rPr>
              <a:t>: Designed to capture sequential dependencies in time series data.</a:t>
            </a:r>
            <a:endParaRPr>
              <a:solidFill>
                <a:schemeClr val="lt1"/>
              </a:solidFill>
              <a:latin typeface="Roboto"/>
              <a:ea typeface="Roboto"/>
              <a:cs typeface="Roboto"/>
              <a:sym typeface="Roboto"/>
            </a:endParaRPr>
          </a:p>
          <a:p>
            <a:pPr indent="-317500" lvl="1" marL="914400" rtl="0" algn="l">
              <a:lnSpc>
                <a:spcPct val="115000"/>
              </a:lnSpc>
              <a:spcBef>
                <a:spcPts val="0"/>
              </a:spcBef>
              <a:spcAft>
                <a:spcPts val="0"/>
              </a:spcAft>
              <a:buClr>
                <a:schemeClr val="lt1"/>
              </a:buClr>
              <a:buSzPts val="1400"/>
              <a:buChar char="○"/>
            </a:pPr>
            <a:r>
              <a:rPr b="1" lang="en">
                <a:solidFill>
                  <a:schemeClr val="lt1"/>
                </a:solidFill>
                <a:latin typeface="Roboto"/>
                <a:ea typeface="Roboto"/>
                <a:cs typeface="Roboto"/>
                <a:sym typeface="Roboto"/>
              </a:rPr>
              <a:t>Advantages</a:t>
            </a:r>
            <a:r>
              <a:rPr lang="en">
                <a:solidFill>
                  <a:schemeClr val="lt1"/>
                </a:solidFill>
                <a:latin typeface="Roboto"/>
                <a:ea typeface="Roboto"/>
                <a:cs typeface="Roboto"/>
                <a:sym typeface="Roboto"/>
              </a:rPr>
              <a:t>:</a:t>
            </a:r>
            <a:endParaRPr>
              <a:solidFill>
                <a:schemeClr val="lt1"/>
              </a:solidFill>
              <a:latin typeface="Roboto"/>
              <a:ea typeface="Roboto"/>
              <a:cs typeface="Roboto"/>
              <a:sym typeface="Roboto"/>
            </a:endParaRPr>
          </a:p>
          <a:p>
            <a:pPr indent="-317500" lvl="2" marL="1371600" rtl="0" algn="l">
              <a:lnSpc>
                <a:spcPct val="115000"/>
              </a:lnSpc>
              <a:spcBef>
                <a:spcPts val="0"/>
              </a:spcBef>
              <a:spcAft>
                <a:spcPts val="0"/>
              </a:spcAft>
              <a:buClr>
                <a:schemeClr val="lt1"/>
              </a:buClr>
              <a:buSzPts val="1400"/>
              <a:buChar char="■"/>
            </a:pPr>
            <a:r>
              <a:rPr b="1" lang="en">
                <a:solidFill>
                  <a:schemeClr val="lt1"/>
                </a:solidFill>
                <a:latin typeface="Roboto"/>
                <a:ea typeface="Roboto"/>
                <a:cs typeface="Roboto"/>
                <a:sym typeface="Roboto"/>
              </a:rPr>
              <a:t>Memory Cells</a:t>
            </a:r>
            <a:r>
              <a:rPr lang="en">
                <a:solidFill>
                  <a:schemeClr val="lt1"/>
                </a:solidFill>
                <a:latin typeface="Roboto"/>
                <a:ea typeface="Roboto"/>
                <a:cs typeface="Roboto"/>
                <a:sym typeface="Roboto"/>
              </a:rPr>
              <a:t>: Retain information for long periods, making them ideal for stock price forecasting.</a:t>
            </a:r>
            <a:endParaRPr>
              <a:solidFill>
                <a:schemeClr val="lt1"/>
              </a:solidFill>
              <a:latin typeface="Roboto"/>
              <a:ea typeface="Roboto"/>
              <a:cs typeface="Roboto"/>
              <a:sym typeface="Roboto"/>
            </a:endParaRPr>
          </a:p>
          <a:p>
            <a:pPr indent="-317500" lvl="2" marL="1371600" rtl="0" algn="l">
              <a:lnSpc>
                <a:spcPct val="115000"/>
              </a:lnSpc>
              <a:spcBef>
                <a:spcPts val="0"/>
              </a:spcBef>
              <a:spcAft>
                <a:spcPts val="0"/>
              </a:spcAft>
              <a:buClr>
                <a:schemeClr val="lt1"/>
              </a:buClr>
              <a:buSzPts val="1400"/>
              <a:buChar char="■"/>
            </a:pPr>
            <a:r>
              <a:rPr b="1" lang="en">
                <a:solidFill>
                  <a:schemeClr val="lt1"/>
                </a:solidFill>
                <a:latin typeface="Roboto"/>
                <a:ea typeface="Roboto"/>
                <a:cs typeface="Roboto"/>
                <a:sym typeface="Roboto"/>
              </a:rPr>
              <a:t>Gate Mechanisms</a:t>
            </a:r>
            <a:r>
              <a:rPr lang="en">
                <a:solidFill>
                  <a:schemeClr val="lt1"/>
                </a:solidFill>
                <a:latin typeface="Roboto"/>
                <a:ea typeface="Roboto"/>
                <a:cs typeface="Roboto"/>
                <a:sym typeface="Roboto"/>
              </a:rPr>
              <a:t>: Control the flow of information, allowing the model to learn patterns effectively.</a:t>
            </a:r>
            <a:endParaRPr>
              <a:solidFill>
                <a:schemeClr val="lt1"/>
              </a:solidFill>
              <a:latin typeface="Roboto"/>
              <a:ea typeface="Roboto"/>
              <a:cs typeface="Roboto"/>
              <a:sym typeface="Roboto"/>
            </a:endParaRPr>
          </a:p>
          <a:p>
            <a:pPr indent="-317500" lvl="1" marL="914400" rtl="0" algn="l">
              <a:lnSpc>
                <a:spcPct val="115000"/>
              </a:lnSpc>
              <a:spcBef>
                <a:spcPts val="0"/>
              </a:spcBef>
              <a:spcAft>
                <a:spcPts val="0"/>
              </a:spcAft>
              <a:buClr>
                <a:schemeClr val="lt1"/>
              </a:buClr>
              <a:buSzPts val="1400"/>
              <a:buChar char="○"/>
            </a:pPr>
            <a:r>
              <a:rPr b="1" lang="en">
                <a:solidFill>
                  <a:schemeClr val="lt1"/>
                </a:solidFill>
                <a:latin typeface="Roboto"/>
                <a:ea typeface="Roboto"/>
                <a:cs typeface="Roboto"/>
                <a:sym typeface="Roboto"/>
              </a:rPr>
              <a:t>Keras</a:t>
            </a:r>
            <a:r>
              <a:rPr lang="en">
                <a:solidFill>
                  <a:schemeClr val="lt1"/>
                </a:solidFill>
                <a:latin typeface="Roboto"/>
                <a:ea typeface="Roboto"/>
                <a:cs typeface="Roboto"/>
                <a:sym typeface="Roboto"/>
              </a:rPr>
              <a:t>:</a:t>
            </a:r>
            <a:endParaRPr>
              <a:solidFill>
                <a:schemeClr val="lt1"/>
              </a:solidFill>
              <a:latin typeface="Roboto"/>
              <a:ea typeface="Roboto"/>
              <a:cs typeface="Roboto"/>
              <a:sym typeface="Roboto"/>
            </a:endParaRPr>
          </a:p>
          <a:p>
            <a:pPr indent="-317500" lvl="2" marL="13716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A high-level API that simplifies the process of building and training deep learning models within TensorFlow.</a:t>
            </a:r>
            <a:endParaRPr>
              <a:solidFill>
                <a:schemeClr val="lt1"/>
              </a:solidFill>
              <a:latin typeface="Roboto"/>
              <a:ea typeface="Roboto"/>
              <a:cs typeface="Roboto"/>
              <a:sym typeface="Roboto"/>
            </a:endParaRPr>
          </a:p>
          <a:p>
            <a:pPr indent="-317500" lvl="2" marL="13716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Provides a user-friendly interface to easily implement and experiment with LSTM layers and architectures.</a:t>
            </a:r>
            <a:endParaRPr>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3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0"/>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25" name="Google Shape;125;p20"/>
          <p:cNvGrpSpPr/>
          <p:nvPr/>
        </p:nvGrpSpPr>
        <p:grpSpPr>
          <a:xfrm>
            <a:off x="3985950" y="596179"/>
            <a:ext cx="3952500" cy="498027"/>
            <a:chOff x="3751175" y="593900"/>
            <a:chExt cx="3952500" cy="496290"/>
          </a:xfrm>
        </p:grpSpPr>
        <p:cxnSp>
          <p:nvCxnSpPr>
            <p:cNvPr id="126" name="Google Shape;126;p20"/>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20"/>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28" name="Google Shape;128;p20"/>
          <p:cNvSpPr txBox="1"/>
          <p:nvPr/>
        </p:nvSpPr>
        <p:spPr>
          <a:xfrm>
            <a:off x="1304400" y="460438"/>
            <a:ext cx="66756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800">
                <a:solidFill>
                  <a:schemeClr val="lt1"/>
                </a:solidFill>
                <a:latin typeface="Roboto"/>
                <a:ea typeface="Roboto"/>
                <a:cs typeface="Roboto"/>
                <a:sym typeface="Roboto"/>
              </a:rPr>
              <a:t>Model Training</a:t>
            </a:r>
            <a:endParaRPr sz="3800">
              <a:solidFill>
                <a:schemeClr val="lt1"/>
              </a:solidFill>
              <a:latin typeface="Roboto"/>
              <a:ea typeface="Roboto"/>
              <a:cs typeface="Roboto"/>
              <a:sym typeface="Roboto"/>
            </a:endParaRPr>
          </a:p>
        </p:txBody>
      </p:sp>
      <p:sp>
        <p:nvSpPr>
          <p:cNvPr id="129" name="Google Shape;129;p20"/>
          <p:cNvSpPr txBox="1"/>
          <p:nvPr/>
        </p:nvSpPr>
        <p:spPr>
          <a:xfrm>
            <a:off x="462600" y="1544875"/>
            <a:ext cx="8359200" cy="345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 sz="1200">
                <a:solidFill>
                  <a:schemeClr val="lt1"/>
                </a:solidFill>
                <a:latin typeface="Roboto"/>
                <a:ea typeface="Roboto"/>
                <a:cs typeface="Roboto"/>
                <a:sym typeface="Roboto"/>
              </a:rPr>
              <a:t>Step 3: Model Training</a:t>
            </a:r>
            <a:endParaRPr b="1" sz="1200">
              <a:solidFill>
                <a:schemeClr val="lt1"/>
              </a:solidFill>
              <a:latin typeface="Roboto"/>
              <a:ea typeface="Roboto"/>
              <a:cs typeface="Roboto"/>
              <a:sym typeface="Roboto"/>
            </a:endParaRPr>
          </a:p>
          <a:p>
            <a:pPr indent="-304800" lvl="0" marL="457200" rtl="0" algn="l">
              <a:lnSpc>
                <a:spcPct val="115000"/>
              </a:lnSpc>
              <a:spcBef>
                <a:spcPts val="1200"/>
              </a:spcBef>
              <a:spcAft>
                <a:spcPts val="0"/>
              </a:spcAft>
              <a:buClr>
                <a:schemeClr val="lt1"/>
              </a:buClr>
              <a:buSzPts val="1200"/>
              <a:buFont typeface="Roboto"/>
              <a:buAutoNum type="arabicPeriod"/>
            </a:pPr>
            <a:r>
              <a:rPr b="1" lang="en" sz="1200">
                <a:solidFill>
                  <a:schemeClr val="lt1"/>
                </a:solidFill>
                <a:latin typeface="Roboto"/>
                <a:ea typeface="Roboto"/>
                <a:cs typeface="Roboto"/>
                <a:sym typeface="Roboto"/>
              </a:rPr>
              <a:t>Training Framework</a:t>
            </a:r>
            <a:endParaRPr b="1"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b="1" lang="en" sz="1200">
                <a:solidFill>
                  <a:schemeClr val="lt1"/>
                </a:solidFill>
                <a:latin typeface="Roboto"/>
                <a:ea typeface="Roboto"/>
                <a:cs typeface="Roboto"/>
                <a:sym typeface="Roboto"/>
              </a:rPr>
              <a:t>Keras (within TensorFlow)</a:t>
            </a:r>
            <a:endParaRPr b="1"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Purpose</a:t>
            </a:r>
            <a:r>
              <a:rPr lang="en" sz="1200">
                <a:solidFill>
                  <a:schemeClr val="lt1"/>
                </a:solidFill>
                <a:latin typeface="Roboto"/>
                <a:ea typeface="Roboto"/>
                <a:cs typeface="Roboto"/>
                <a:sym typeface="Roboto"/>
              </a:rPr>
              <a:t>: Provides a straightforward way to implement and train deep learning models, particularly LSTM architectures.</a:t>
            </a:r>
            <a:endParaRPr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Flexibility</a:t>
            </a:r>
            <a:r>
              <a:rPr lang="en" sz="1200">
                <a:solidFill>
                  <a:schemeClr val="lt1"/>
                </a:solidFill>
                <a:latin typeface="Roboto"/>
                <a:ea typeface="Roboto"/>
                <a:cs typeface="Roboto"/>
                <a:sym typeface="Roboto"/>
              </a:rPr>
              <a:t>: Allows for easy adjustments to the model architecture and training process.</a:t>
            </a:r>
            <a:endParaRPr sz="1200">
              <a:solidFill>
                <a:schemeClr val="lt1"/>
              </a:solidFill>
              <a:latin typeface="Roboto"/>
              <a:ea typeface="Roboto"/>
              <a:cs typeface="Roboto"/>
              <a:sym typeface="Roboto"/>
            </a:endParaRPr>
          </a:p>
          <a:p>
            <a:pPr indent="-304800" lvl="0" marL="457200" rtl="0" algn="l">
              <a:lnSpc>
                <a:spcPct val="115000"/>
              </a:lnSpc>
              <a:spcBef>
                <a:spcPts val="0"/>
              </a:spcBef>
              <a:spcAft>
                <a:spcPts val="0"/>
              </a:spcAft>
              <a:buClr>
                <a:schemeClr val="lt1"/>
              </a:buClr>
              <a:buSzPts val="1200"/>
              <a:buFont typeface="Roboto"/>
              <a:buAutoNum type="arabicPeriod"/>
            </a:pPr>
            <a:r>
              <a:rPr b="1" lang="en" sz="1200">
                <a:solidFill>
                  <a:schemeClr val="lt1"/>
                </a:solidFill>
                <a:latin typeface="Roboto"/>
                <a:ea typeface="Roboto"/>
                <a:cs typeface="Roboto"/>
                <a:sym typeface="Roboto"/>
              </a:rPr>
              <a:t>Hyperparameter Tuning</a:t>
            </a:r>
            <a:endParaRPr b="1"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Importance</a:t>
            </a:r>
            <a:r>
              <a:rPr lang="en" sz="1200">
                <a:solidFill>
                  <a:schemeClr val="lt1"/>
                </a:solidFill>
                <a:latin typeface="Roboto"/>
                <a:ea typeface="Roboto"/>
                <a:cs typeface="Roboto"/>
                <a:sym typeface="Roboto"/>
              </a:rPr>
              <a:t>: Fine-tuning model parameters is crucial for achieving optimal performance.</a:t>
            </a:r>
            <a:endParaRPr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Key Parameters to Adjust</a:t>
            </a:r>
            <a:r>
              <a:rPr lang="en" sz="1200">
                <a:solidFill>
                  <a:schemeClr val="lt1"/>
                </a:solidFill>
                <a:latin typeface="Roboto"/>
                <a:ea typeface="Roboto"/>
                <a:cs typeface="Roboto"/>
                <a:sym typeface="Roboto"/>
              </a:rPr>
              <a:t>:</a:t>
            </a:r>
            <a:endParaRPr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Layer Size</a:t>
            </a:r>
            <a:r>
              <a:rPr lang="en" sz="1200">
                <a:solidFill>
                  <a:schemeClr val="lt1"/>
                </a:solidFill>
                <a:latin typeface="Roboto"/>
                <a:ea typeface="Roboto"/>
                <a:cs typeface="Roboto"/>
                <a:sym typeface="Roboto"/>
              </a:rPr>
              <a:t>: Determines the complexity and capacity of the model.</a:t>
            </a:r>
            <a:endParaRPr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Learning Rate</a:t>
            </a:r>
            <a:r>
              <a:rPr lang="en" sz="1200">
                <a:solidFill>
                  <a:schemeClr val="lt1"/>
                </a:solidFill>
                <a:latin typeface="Roboto"/>
                <a:ea typeface="Roboto"/>
                <a:cs typeface="Roboto"/>
                <a:sym typeface="Roboto"/>
              </a:rPr>
              <a:t>: Controls how quickly the model adapts to the training data.</a:t>
            </a:r>
            <a:endParaRPr sz="1200">
              <a:solidFill>
                <a:schemeClr val="lt1"/>
              </a:solidFill>
              <a:latin typeface="Roboto"/>
              <a:ea typeface="Roboto"/>
              <a:cs typeface="Roboto"/>
              <a:sym typeface="Roboto"/>
            </a:endParaRPr>
          </a:p>
          <a:p>
            <a:pPr indent="-304800" lvl="2" marL="13716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Number of Epochs</a:t>
            </a:r>
            <a:r>
              <a:rPr lang="en" sz="1200">
                <a:solidFill>
                  <a:schemeClr val="lt1"/>
                </a:solidFill>
                <a:latin typeface="Roboto"/>
                <a:ea typeface="Roboto"/>
                <a:cs typeface="Roboto"/>
                <a:sym typeface="Roboto"/>
              </a:rPr>
              <a:t>: Sets how many times the model will see the entire dataset during training.</a:t>
            </a:r>
            <a:endParaRPr sz="1200">
              <a:solidFill>
                <a:schemeClr val="lt1"/>
              </a:solidFill>
              <a:latin typeface="Roboto"/>
              <a:ea typeface="Roboto"/>
              <a:cs typeface="Roboto"/>
              <a:sym typeface="Roboto"/>
            </a:endParaRPr>
          </a:p>
          <a:p>
            <a:pPr indent="-298450" lvl="2" marL="1371600" rtl="0" algn="l">
              <a:lnSpc>
                <a:spcPct val="115000"/>
              </a:lnSpc>
              <a:spcBef>
                <a:spcPts val="0"/>
              </a:spcBef>
              <a:spcAft>
                <a:spcPts val="0"/>
              </a:spcAft>
              <a:buClr>
                <a:schemeClr val="lt1"/>
              </a:buClr>
              <a:buSzPts val="1100"/>
              <a:buChar char="■"/>
            </a:pPr>
            <a:r>
              <a:rPr b="1" lang="en" sz="1200">
                <a:solidFill>
                  <a:schemeClr val="lt1"/>
                </a:solidFill>
                <a:latin typeface="Roboto"/>
                <a:ea typeface="Roboto"/>
                <a:cs typeface="Roboto"/>
                <a:sym typeface="Roboto"/>
              </a:rPr>
              <a:t>Batch </a:t>
            </a:r>
            <a:r>
              <a:rPr b="1" lang="en" sz="1100">
                <a:solidFill>
                  <a:schemeClr val="lt1"/>
                </a:solidFill>
                <a:latin typeface="Roboto"/>
                <a:ea typeface="Roboto"/>
                <a:cs typeface="Roboto"/>
                <a:sym typeface="Roboto"/>
              </a:rPr>
              <a:t>Size</a:t>
            </a:r>
            <a:r>
              <a:rPr lang="en" sz="1100">
                <a:solidFill>
                  <a:schemeClr val="lt1"/>
                </a:solidFill>
                <a:latin typeface="Roboto"/>
                <a:ea typeface="Roboto"/>
                <a:cs typeface="Roboto"/>
                <a:sym typeface="Roboto"/>
              </a:rPr>
              <a:t>: Influences how many samples are processed before the model updates its parameters.</a:t>
            </a:r>
            <a:endParaRPr sz="11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300">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1"/>
          <p:cNvPicPr preferRelativeResize="0"/>
          <p:nvPr/>
        </p:nvPicPr>
        <p:blipFill>
          <a:blip r:embed="rId3">
            <a:alphaModFix/>
          </a:blip>
          <a:stretch>
            <a:fillRect/>
          </a:stretch>
        </p:blipFill>
        <p:spPr>
          <a:xfrm>
            <a:off x="12125" y="0"/>
            <a:ext cx="9119755" cy="5143499"/>
          </a:xfrm>
          <a:prstGeom prst="rect">
            <a:avLst/>
          </a:prstGeom>
          <a:noFill/>
          <a:ln>
            <a:noFill/>
          </a:ln>
        </p:spPr>
      </p:pic>
      <p:grpSp>
        <p:nvGrpSpPr>
          <p:cNvPr id="135" name="Google Shape;135;p21"/>
          <p:cNvGrpSpPr/>
          <p:nvPr/>
        </p:nvGrpSpPr>
        <p:grpSpPr>
          <a:xfrm>
            <a:off x="3985950" y="596179"/>
            <a:ext cx="3952500" cy="498027"/>
            <a:chOff x="3751175" y="593900"/>
            <a:chExt cx="3952500" cy="496290"/>
          </a:xfrm>
        </p:grpSpPr>
        <p:cxnSp>
          <p:nvCxnSpPr>
            <p:cNvPr id="136" name="Google Shape;136;p21"/>
            <p:cNvCxnSpPr/>
            <p:nvPr/>
          </p:nvCxnSpPr>
          <p:spPr>
            <a:xfrm flipH="1" rot="10800000">
              <a:off x="5000925" y="593900"/>
              <a:ext cx="553200" cy="12300"/>
            </a:xfrm>
            <a:prstGeom prst="straightConnector1">
              <a:avLst/>
            </a:prstGeom>
            <a:noFill/>
            <a:ln cap="flat" cmpd="sng" w="9525">
              <a:solidFill>
                <a:schemeClr val="dk2"/>
              </a:solidFill>
              <a:prstDash val="solid"/>
              <a:round/>
              <a:headEnd len="med" w="med" type="none"/>
              <a:tailEnd len="med" w="med" type="none"/>
            </a:ln>
          </p:spPr>
        </p:cxnSp>
        <p:sp>
          <p:nvSpPr>
            <p:cNvPr id="137" name="Google Shape;137;p21"/>
            <p:cNvSpPr txBox="1"/>
            <p:nvPr/>
          </p:nvSpPr>
          <p:spPr>
            <a:xfrm>
              <a:off x="3751175" y="752690"/>
              <a:ext cx="3952500" cy="33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1000">
                <a:solidFill>
                  <a:srgbClr val="1D1E29"/>
                </a:solidFill>
                <a:latin typeface="Montserrat"/>
                <a:ea typeface="Montserrat"/>
                <a:cs typeface="Montserrat"/>
                <a:sym typeface="Montserrat"/>
              </a:endParaRPr>
            </a:p>
          </p:txBody>
        </p:sp>
      </p:grpSp>
      <p:sp>
        <p:nvSpPr>
          <p:cNvPr id="138" name="Google Shape;138;p21"/>
          <p:cNvSpPr txBox="1"/>
          <p:nvPr/>
        </p:nvSpPr>
        <p:spPr>
          <a:xfrm>
            <a:off x="1304400" y="460438"/>
            <a:ext cx="6675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800">
                <a:solidFill>
                  <a:schemeClr val="lt1"/>
                </a:solidFill>
                <a:latin typeface="Roboto"/>
                <a:ea typeface="Roboto"/>
                <a:cs typeface="Roboto"/>
                <a:sym typeface="Roboto"/>
              </a:rPr>
              <a:t>Model Evaluation</a:t>
            </a:r>
            <a:endParaRPr sz="3800">
              <a:solidFill>
                <a:schemeClr val="lt1"/>
              </a:solidFill>
              <a:latin typeface="Roboto"/>
              <a:ea typeface="Roboto"/>
              <a:cs typeface="Roboto"/>
              <a:sym typeface="Roboto"/>
            </a:endParaRPr>
          </a:p>
        </p:txBody>
      </p:sp>
      <p:sp>
        <p:nvSpPr>
          <p:cNvPr id="139" name="Google Shape;139;p21"/>
          <p:cNvSpPr txBox="1"/>
          <p:nvPr/>
        </p:nvSpPr>
        <p:spPr>
          <a:xfrm>
            <a:off x="462600" y="1544875"/>
            <a:ext cx="6297000" cy="260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lt1"/>
                </a:solidFill>
                <a:latin typeface="Roboto"/>
                <a:ea typeface="Roboto"/>
                <a:cs typeface="Roboto"/>
                <a:sym typeface="Roboto"/>
              </a:rPr>
              <a:t>Step 4: Model Evaluation</a:t>
            </a:r>
            <a:endParaRPr b="1" sz="1200">
              <a:solidFill>
                <a:schemeClr val="lt1"/>
              </a:solidFill>
              <a:latin typeface="Roboto"/>
              <a:ea typeface="Roboto"/>
              <a:cs typeface="Roboto"/>
              <a:sym typeface="Roboto"/>
            </a:endParaRPr>
          </a:p>
          <a:p>
            <a:pPr indent="-304800" lvl="0" marL="457200" rtl="0" algn="l">
              <a:lnSpc>
                <a:spcPct val="115000"/>
              </a:lnSpc>
              <a:spcBef>
                <a:spcPts val="1200"/>
              </a:spcBef>
              <a:spcAft>
                <a:spcPts val="0"/>
              </a:spcAft>
              <a:buClr>
                <a:schemeClr val="lt1"/>
              </a:buClr>
              <a:buSzPts val="1200"/>
              <a:buChar char="●"/>
            </a:pPr>
            <a:r>
              <a:rPr b="1" lang="en" sz="1200">
                <a:solidFill>
                  <a:schemeClr val="lt1"/>
                </a:solidFill>
                <a:latin typeface="Roboto"/>
                <a:ea typeface="Roboto"/>
                <a:cs typeface="Roboto"/>
                <a:sym typeface="Roboto"/>
              </a:rPr>
              <a:t>Evaluation Metrics</a:t>
            </a:r>
            <a:r>
              <a:rPr lang="en" sz="1200">
                <a:solidFill>
                  <a:schemeClr val="lt1"/>
                </a:solidFill>
                <a:latin typeface="Roboto"/>
                <a:ea typeface="Roboto"/>
                <a:cs typeface="Roboto"/>
                <a:sym typeface="Roboto"/>
              </a:rPr>
              <a:t>:</a:t>
            </a:r>
            <a:endParaRPr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Measure performance using Mean Absolute Error (MAE) and Mean Squared Error (MSE), which are effective for regression tasks.</a:t>
            </a:r>
            <a:endParaRPr sz="1200">
              <a:solidFill>
                <a:schemeClr val="lt1"/>
              </a:solidFill>
              <a:latin typeface="Roboto"/>
              <a:ea typeface="Roboto"/>
              <a:cs typeface="Roboto"/>
              <a:sym typeface="Roboto"/>
            </a:endParaRPr>
          </a:p>
          <a:p>
            <a:pPr indent="-304800" lvl="0" marL="457200" rtl="0" algn="l">
              <a:lnSpc>
                <a:spcPct val="115000"/>
              </a:lnSpc>
              <a:spcBef>
                <a:spcPts val="0"/>
              </a:spcBef>
              <a:spcAft>
                <a:spcPts val="0"/>
              </a:spcAft>
              <a:buClr>
                <a:schemeClr val="lt1"/>
              </a:buClr>
              <a:buSzPts val="1200"/>
              <a:buChar char="●"/>
            </a:pPr>
            <a:r>
              <a:rPr b="1" lang="en" sz="1200">
                <a:solidFill>
                  <a:schemeClr val="lt1"/>
                </a:solidFill>
                <a:latin typeface="Roboto"/>
                <a:ea typeface="Roboto"/>
                <a:cs typeface="Roboto"/>
                <a:sym typeface="Roboto"/>
              </a:rPr>
              <a:t>Visualization</a:t>
            </a:r>
            <a:r>
              <a:rPr lang="en" sz="1200">
                <a:solidFill>
                  <a:schemeClr val="lt1"/>
                </a:solidFill>
                <a:latin typeface="Roboto"/>
                <a:ea typeface="Roboto"/>
                <a:cs typeface="Roboto"/>
                <a:sym typeface="Roboto"/>
              </a:rPr>
              <a:t>:</a:t>
            </a:r>
            <a:endParaRPr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Char char="○"/>
            </a:pPr>
            <a:r>
              <a:rPr lang="en" sz="1200">
                <a:solidFill>
                  <a:schemeClr val="lt1"/>
                </a:solidFill>
                <a:latin typeface="Roboto"/>
                <a:ea typeface="Roboto"/>
                <a:cs typeface="Roboto"/>
                <a:sym typeface="Roboto"/>
              </a:rPr>
              <a:t>Use </a:t>
            </a:r>
            <a:r>
              <a:rPr b="1" lang="en" sz="1200">
                <a:solidFill>
                  <a:schemeClr val="lt1"/>
                </a:solidFill>
                <a:latin typeface="Roboto"/>
                <a:ea typeface="Roboto"/>
                <a:cs typeface="Roboto"/>
                <a:sym typeface="Roboto"/>
              </a:rPr>
              <a:t>Matplotlib</a:t>
            </a:r>
            <a:r>
              <a:rPr lang="en" sz="1200">
                <a:solidFill>
                  <a:schemeClr val="lt1"/>
                </a:solidFill>
                <a:latin typeface="Roboto"/>
                <a:ea typeface="Roboto"/>
                <a:cs typeface="Roboto"/>
                <a:sym typeface="Roboto"/>
              </a:rPr>
              <a:t> to plot actual vs. predicted prices to provide a visual assessment of accuracy.</a:t>
            </a:r>
            <a:endParaRPr sz="1200">
              <a:solidFill>
                <a:schemeClr val="lt1"/>
              </a:solidFill>
              <a:latin typeface="Roboto"/>
              <a:ea typeface="Roboto"/>
              <a:cs typeface="Roboto"/>
              <a:sym typeface="Roboto"/>
            </a:endParaRPr>
          </a:p>
          <a:p>
            <a:pPr indent="-304800" lvl="1" marL="914400" rtl="0" algn="l">
              <a:lnSpc>
                <a:spcPct val="115000"/>
              </a:lnSpc>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Additional visualizations, such as highlighting trends and volatility, can deepen insights into the stock’s forecast behavior.</a:t>
            </a:r>
            <a:endParaRPr sz="1200">
              <a:solidFill>
                <a:schemeClr val="lt1"/>
              </a:solidFill>
              <a:latin typeface="Roboto"/>
              <a:ea typeface="Roboto"/>
              <a:cs typeface="Roboto"/>
              <a:sym typeface="Roboto"/>
            </a:endParaRPr>
          </a:p>
          <a:p>
            <a:pPr indent="0" lvl="0" marL="0" rtl="0" algn="l">
              <a:lnSpc>
                <a:spcPct val="115000"/>
              </a:lnSpc>
              <a:spcBef>
                <a:spcPts val="1200"/>
              </a:spcBef>
              <a:spcAft>
                <a:spcPts val="1200"/>
              </a:spcAft>
              <a:buNone/>
            </a:pPr>
            <a:r>
              <a:t/>
            </a:r>
            <a:endParaRPr b="1" sz="1300">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